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0" r:id="rId1"/>
    <p:sldMasterId id="2147483680" r:id="rId2"/>
  </p:sldMasterIdLst>
  <p:notesMasterIdLst>
    <p:notesMasterId r:id="rId19"/>
  </p:notesMasterIdLst>
  <p:handoutMasterIdLst>
    <p:handoutMasterId r:id="rId20"/>
  </p:handoutMasterIdLst>
  <p:sldIdLst>
    <p:sldId id="286" r:id="rId3"/>
    <p:sldId id="268" r:id="rId4"/>
    <p:sldId id="269" r:id="rId5"/>
    <p:sldId id="278" r:id="rId6"/>
    <p:sldId id="280" r:id="rId7"/>
    <p:sldId id="258" r:id="rId8"/>
    <p:sldId id="259" r:id="rId9"/>
    <p:sldId id="257" r:id="rId10"/>
    <p:sldId id="256" r:id="rId11"/>
    <p:sldId id="260" r:id="rId12"/>
    <p:sldId id="285" r:id="rId13"/>
    <p:sldId id="284" r:id="rId14"/>
    <p:sldId id="281" r:id="rId15"/>
    <p:sldId id="287" r:id="rId16"/>
    <p:sldId id="282" r:id="rId17"/>
    <p:sldId id="283" r:id="rId18"/>
  </p:sldIdLst>
  <p:sldSz cx="9144000" cy="6858000" type="screen4x3"/>
  <p:notesSz cx="6735763" cy="9866313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Montserrat" panose="00000500000000000000" pitchFamily="2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3E44"/>
    <a:srgbClr val="D0363B"/>
    <a:srgbClr val="F5F4EE"/>
    <a:srgbClr val="2D2D2D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 autoAdjust="0"/>
  </p:normalViewPr>
  <p:slideViewPr>
    <p:cSldViewPr snapToGrid="0">
      <p:cViewPr varScale="1">
        <p:scale>
          <a:sx n="54" d="100"/>
          <a:sy n="54" d="100"/>
        </p:scale>
        <p:origin x="126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6.fntdata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5.fntdata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4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 pyramides fabrice" userId="c97e6b76a39c0d82" providerId="LiveId" clId="{FC29BDA1-CD98-414E-82E3-3F4AAC5716BC}"/>
    <pc:docChg chg="modSld">
      <pc:chgData name="cer pyramides fabrice" userId="c97e6b76a39c0d82" providerId="LiveId" clId="{FC29BDA1-CD98-414E-82E3-3F4AAC5716BC}" dt="2026-02-27T08:09:00.987" v="9" actId="20577"/>
      <pc:docMkLst>
        <pc:docMk/>
      </pc:docMkLst>
      <pc:sldChg chg="modSp mod">
        <pc:chgData name="cer pyramides fabrice" userId="c97e6b76a39c0d82" providerId="LiveId" clId="{FC29BDA1-CD98-414E-82E3-3F4AAC5716BC}" dt="2026-02-27T08:07:12.862" v="4" actId="20577"/>
        <pc:sldMkLst>
          <pc:docMk/>
          <pc:sldMk cId="3156361000" sldId="283"/>
        </pc:sldMkLst>
        <pc:spChg chg="mod">
          <ac:chgData name="cer pyramides fabrice" userId="c97e6b76a39c0d82" providerId="LiveId" clId="{FC29BDA1-CD98-414E-82E3-3F4AAC5716BC}" dt="2026-02-27T08:07:12.862" v="4" actId="20577"/>
          <ac:spMkLst>
            <pc:docMk/>
            <pc:sldMk cId="3156361000" sldId="283"/>
            <ac:spMk id="6" creationId="{99EEF474-66E7-46E3-8015-8B684784445A}"/>
          </ac:spMkLst>
        </pc:spChg>
      </pc:sldChg>
      <pc:sldChg chg="modSp mod">
        <pc:chgData name="cer pyramides fabrice" userId="c97e6b76a39c0d82" providerId="LiveId" clId="{FC29BDA1-CD98-414E-82E3-3F4AAC5716BC}" dt="2026-02-27T08:09:00.987" v="9" actId="20577"/>
        <pc:sldMkLst>
          <pc:docMk/>
          <pc:sldMk cId="3156361000" sldId="286"/>
        </pc:sldMkLst>
        <pc:spChg chg="mod">
          <ac:chgData name="cer pyramides fabrice" userId="c97e6b76a39c0d82" providerId="LiveId" clId="{FC29BDA1-CD98-414E-82E3-3F4AAC5716BC}" dt="2026-02-27T08:09:00.987" v="9" actId="20577"/>
          <ac:spMkLst>
            <pc:docMk/>
            <pc:sldMk cId="3156361000" sldId="286"/>
            <ac:spMk id="6" creationId="{99EEF474-66E7-46E3-8015-8B684784445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BD992-336D-4681-AB4B-7DC5161F8B54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1D0DF7-329F-48C2-85AB-6BA0A21E7E4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46853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D0D8BF-E393-4655-9747-501AB98FB82B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ADRESSE INTERNET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1E94-B0E7-4018-A911-6313A927FCA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385829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F1F42-3858-446F-878C-04DA83196EB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3474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1980947"/>
            <a:ext cx="7772400" cy="1793839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143000" y="3860171"/>
            <a:ext cx="6858000" cy="1243998"/>
          </a:xfrm>
        </p:spPr>
        <p:txBody>
          <a:bodyPr>
            <a:normAutofit/>
          </a:bodyPr>
          <a:lstStyle>
            <a:lvl1pPr marL="0" indent="0" algn="ctr">
              <a:buNone/>
              <a:defRPr sz="2500" cap="all" baseline="0">
                <a:solidFill>
                  <a:srgbClr val="2D2D2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0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1287599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28650" y="2425292"/>
            <a:ext cx="78867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660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3888" y="2227193"/>
            <a:ext cx="7886700" cy="194845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65531"/>
            <a:ext cx="7886700" cy="64610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0670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39847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77540"/>
            <a:ext cx="3886200" cy="3596147"/>
          </a:xfrm>
        </p:spPr>
        <p:txBody>
          <a:bodyPr/>
          <a:lstStyle>
            <a:lvl1pPr>
              <a:defRPr>
                <a:solidFill>
                  <a:srgbClr val="2D2D2D"/>
                </a:solidFill>
              </a:defRPr>
            </a:lvl1pPr>
            <a:lvl2pPr>
              <a:defRPr>
                <a:solidFill>
                  <a:srgbClr val="2D2D2D"/>
                </a:solidFill>
              </a:defRPr>
            </a:lvl2pPr>
            <a:lvl3pPr>
              <a:defRPr>
                <a:solidFill>
                  <a:srgbClr val="2D2D2D"/>
                </a:solidFill>
              </a:defRPr>
            </a:lvl3pPr>
            <a:lvl4pPr>
              <a:defRPr>
                <a:solidFill>
                  <a:srgbClr val="2D2D2D"/>
                </a:solidFill>
              </a:defRPr>
            </a:lvl4pPr>
            <a:lvl5pPr>
              <a:defRPr>
                <a:solidFill>
                  <a:srgbClr val="2D2D2D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174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9841" y="1261475"/>
            <a:ext cx="7886700" cy="9959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60437"/>
            <a:ext cx="3868340" cy="823912"/>
          </a:xfrm>
        </p:spPr>
        <p:txBody>
          <a:bodyPr anchor="b"/>
          <a:lstStyle>
            <a:lvl1pPr marL="0" indent="0">
              <a:buNone/>
              <a:defRPr sz="24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289802"/>
            <a:ext cx="3868340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60437"/>
            <a:ext cx="3887391" cy="823912"/>
          </a:xfrm>
        </p:spPr>
        <p:txBody>
          <a:bodyPr anchor="b"/>
          <a:lstStyle>
            <a:lvl1pPr marL="0" indent="0"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289802"/>
            <a:ext cx="3887391" cy="2768285"/>
          </a:xfr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75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2946580"/>
            <a:ext cx="7886700" cy="995915"/>
          </a:xfrm>
        </p:spPr>
        <p:txBody>
          <a:bodyPr/>
          <a:lstStyle>
            <a:lvl1pPr algn="ctr">
              <a:defRPr cap="all" baseline="0">
                <a:solidFill>
                  <a:srgbClr val="D0363B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65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87391" y="1235623"/>
            <a:ext cx="4629150" cy="47639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03889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264163"/>
            <a:ext cx="2949178" cy="803887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64163"/>
            <a:ext cx="4629150" cy="472751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8803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2129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FA83DE-E935-4543-957F-BCE2E348F16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26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0432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rgbClr val="2D2D2D"/>
                </a:solidFill>
                <a:latin typeface="Montserrat" panose="02000505000000020004" pitchFamily="2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9025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rgbClr val="2D2D2D"/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28650" y="1313723"/>
            <a:ext cx="7886700" cy="995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2451416"/>
            <a:ext cx="7886700" cy="3596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27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8" r:id="rId7"/>
    <p:sldLayoutId id="2147483679" r:id="rId8"/>
    <p:sldLayoutId id="214748367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rgbClr val="D0363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06D92-3498-42D1-BBF7-B0FF664EE62D}" type="datetimeFigureOut">
              <a:rPr lang="fr-FR" smtClean="0"/>
              <a:pPr/>
              <a:t>27/02/2026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FA83DE-E935-4543-957F-BCE2E348F165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jpe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BC02E-B69F-4DD4-BA53-5F30850E0A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86774" y="4420719"/>
            <a:ext cx="6358566" cy="166199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Nos horaires d’ouverture : 	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MAR.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MER.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JEU. 	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VEN.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SAM.  10h00 – 12h00</a:t>
            </a:r>
          </a:p>
          <a:p>
            <a:endParaRPr lang="fr-F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257300" y="1200150"/>
            <a:ext cx="6677025" cy="313932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r-FR" sz="3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AUTO ECOLE PYRAMIDES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13 AVENUE DE BORDEAUX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40200 MIMIZAN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aepyramides2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@gmail.com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09 50 44 19 96</a:t>
            </a:r>
          </a:p>
          <a:p>
            <a:pPr algn="ctr"/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743075" y="923313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743075" y="4392860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264313" y="6141624"/>
            <a:ext cx="3658151" cy="31919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N° D’AGRÉMENT : E14 040 000 40</a:t>
            </a:r>
          </a:p>
        </p:txBody>
      </p:sp>
      <p:sp>
        <p:nvSpPr>
          <p:cNvPr id="10" name="Triangle rectangle 9"/>
          <p:cNvSpPr/>
          <p:nvPr/>
        </p:nvSpPr>
        <p:spPr>
          <a:xfrm rot="16200000">
            <a:off x="6691311" y="4405310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/>
          <p:cNvSpPr/>
          <p:nvPr/>
        </p:nvSpPr>
        <p:spPr>
          <a:xfrm rot="5400000">
            <a:off x="-157163" y="157162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61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686572" y="2355210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3/ Les avantages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091D7B25-67F4-435A-BF5F-C9F906F8AE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70358"/>
            <a:ext cx="2325853" cy="15259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54A25A85-2471-41FB-9916-A1C87898C999}"/>
              </a:ext>
            </a:extLst>
          </p:cNvPr>
          <p:cNvSpPr/>
          <p:nvPr/>
        </p:nvSpPr>
        <p:spPr>
          <a:xfrm>
            <a:off x="6042166" y="2795457"/>
            <a:ext cx="2219325" cy="1424295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B28EA42-59AD-4264-A95D-E4F1F6F6DD05}"/>
              </a:ext>
            </a:extLst>
          </p:cNvPr>
          <p:cNvSpPr/>
          <p:nvPr/>
        </p:nvSpPr>
        <p:spPr>
          <a:xfrm>
            <a:off x="3456040" y="2791236"/>
            <a:ext cx="2219325" cy="1021644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ED2B8F-8EA6-4843-B9D0-0CB30434A03B}"/>
              </a:ext>
            </a:extLst>
          </p:cNvPr>
          <p:cNvSpPr/>
          <p:nvPr/>
        </p:nvSpPr>
        <p:spPr>
          <a:xfrm>
            <a:off x="840918" y="2787521"/>
            <a:ext cx="2219325" cy="1538412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1C323C2-D66C-4697-94F2-FCAB9C2CCCB4}"/>
              </a:ext>
            </a:extLst>
          </p:cNvPr>
          <p:cNvSpPr txBox="1"/>
          <p:nvPr/>
        </p:nvSpPr>
        <p:spPr>
          <a:xfrm>
            <a:off x="783558" y="2842244"/>
            <a:ext cx="230505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ASSURANCE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Avantages tarifaires des compagnies d’assurance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- Surprime de la 1ere année diminuée de 50%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- Suppression de la surprime la 2</a:t>
            </a:r>
            <a:r>
              <a:rPr lang="fr-FR" sz="1100" baseline="30000" dirty="0">
                <a:latin typeface="Century Gothic" panose="020B0502020202020204" pitchFamily="34" charset="0"/>
              </a:rPr>
              <a:t>ème</a:t>
            </a:r>
            <a:r>
              <a:rPr lang="fr-FR" sz="1100" dirty="0">
                <a:latin typeface="Century Gothic" panose="020B0502020202020204" pitchFamily="34" charset="0"/>
              </a:rPr>
              <a:t> année si l’élève n’a occasionné aucun accident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FEA479B-8E7C-4A9B-BBA7-0D4660E3F2D5}"/>
              </a:ext>
            </a:extLst>
          </p:cNvPr>
          <p:cNvSpPr txBox="1"/>
          <p:nvPr/>
        </p:nvSpPr>
        <p:spPr>
          <a:xfrm>
            <a:off x="3427044" y="2842570"/>
            <a:ext cx="22393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PERMIS PROBATOIRE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Période probatoire réduit à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2 ans, au lieu de 3 pour les conducteurs issus de la formation traditionnelle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823A93D-9A37-4F39-BAC3-9009AE461FAF}"/>
              </a:ext>
            </a:extLst>
          </p:cNvPr>
          <p:cNvSpPr txBox="1"/>
          <p:nvPr/>
        </p:nvSpPr>
        <p:spPr>
          <a:xfrm>
            <a:off x="6088520" y="2881368"/>
            <a:ext cx="207141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latin typeface="Century Gothic" panose="020B0502020202020204" pitchFamily="34" charset="0"/>
              </a:rPr>
              <a:t>MOINS D’ACCIDENT</a:t>
            </a:r>
          </a:p>
          <a:p>
            <a:pPr algn="ctr"/>
            <a:r>
              <a:rPr lang="fr-FR" sz="1100" dirty="0">
                <a:latin typeface="Century Gothic" panose="020B0502020202020204" pitchFamily="34" charset="0"/>
              </a:rPr>
              <a:t>Quatre fois moins d’accidents que les conducteurs issus de la formation traditionnelle au cours des premières années de conduite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06A4A7-7B29-4922-A233-37215D43D2B5}"/>
              </a:ext>
            </a:extLst>
          </p:cNvPr>
          <p:cNvSpPr/>
          <p:nvPr/>
        </p:nvSpPr>
        <p:spPr>
          <a:xfrm>
            <a:off x="617339" y="4475994"/>
            <a:ext cx="7659885" cy="2020309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31DDB10-88A4-43F6-BF51-8E3C5CF6CAA7}"/>
              </a:ext>
            </a:extLst>
          </p:cNvPr>
          <p:cNvSpPr txBox="1"/>
          <p:nvPr/>
        </p:nvSpPr>
        <p:spPr>
          <a:xfrm>
            <a:off x="4077709" y="4580065"/>
            <a:ext cx="4028066" cy="1323439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DOCUMENTS À PRESENTER LORS</a:t>
            </a:r>
            <a:b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D’UN CONTRÔLE ROUTIER</a:t>
            </a:r>
          </a:p>
          <a:p>
            <a:pPr algn="ctr"/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formulaire de demande de permis « 02 » ou sa copie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livret d’apprentissage AAC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disque « Conduite Accompagnée » apposé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à l’arrière du véhicule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le permis de conduire de l’accompagnateur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1E62EDF5-62F9-4367-99DF-DC991A730038}"/>
              </a:ext>
            </a:extLst>
          </p:cNvPr>
          <p:cNvSpPr txBox="1"/>
          <p:nvPr/>
        </p:nvSpPr>
        <p:spPr>
          <a:xfrm>
            <a:off x="761254" y="4581050"/>
            <a:ext cx="3100152" cy="1785104"/>
          </a:xfrm>
          <a:prstGeom prst="rect">
            <a:avLst/>
          </a:prstGeom>
          <a:noFill/>
          <a:ln>
            <a:solidFill>
              <a:srgbClr val="F5F4EE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000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LES ACCOMPAGNATEURS DOIVENT</a:t>
            </a:r>
          </a:p>
          <a:p>
            <a:pPr algn="ctr"/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être titulaire du permis B depuis au moins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5 ans sans interruption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obtenir l’accord de l’assureur</a:t>
            </a:r>
          </a:p>
          <a:p>
            <a:pPr algn="ctr"/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ne pas avoir de condamnation pour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certains délits (alcool, stupéfiants…)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être mentionné dans le contrat signé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avec l’école de conduite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- participer à l’évaluation de la dernière</a:t>
            </a:r>
            <a:b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chemeClr val="bg1"/>
                </a:solidFill>
                <a:latin typeface="Century Gothic" panose="020B0502020202020204" pitchFamily="34" charset="0"/>
              </a:rPr>
              <a:t>étape de la formation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1A3A3A-B034-4A40-83F8-E88C5CF5B29C}"/>
              </a:ext>
            </a:extLst>
          </p:cNvPr>
          <p:cNvSpPr/>
          <p:nvPr/>
        </p:nvSpPr>
        <p:spPr>
          <a:xfrm>
            <a:off x="7425309" y="4345461"/>
            <a:ext cx="1085617" cy="761458"/>
          </a:xfrm>
          <a:prstGeom prst="ellipse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BON À SAVOIR</a:t>
            </a:r>
          </a:p>
        </p:txBody>
      </p:sp>
    </p:spTree>
    <p:extLst>
      <p:ext uri="{BB962C8B-B14F-4D97-AF65-F5344CB8AC3E}">
        <p14:creationId xmlns:p14="http://schemas.microsoft.com/office/powerpoint/2010/main" val="38604225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5A1E317E-5CE5-47DD-AF99-293B3E250B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APPRENDRE GRÂCE À</a:t>
            </a:r>
            <a:r>
              <a:rPr lang="fr-FR" sz="3200" u="sng" dirty="0">
                <a:latin typeface="Century Gothic" panose="020B0502020202020204" pitchFamily="34" charset="0"/>
              </a:rPr>
              <a:t> 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 SUPERVISÉE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E82BB3F-E817-43AF-A8F2-545D51D20239}"/>
              </a:ext>
            </a:extLst>
          </p:cNvPr>
          <p:cNvSpPr/>
          <p:nvPr/>
        </p:nvSpPr>
        <p:spPr>
          <a:xfrm>
            <a:off x="465023" y="2336472"/>
            <a:ext cx="8213954" cy="2921328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2375F5E-F154-4BAE-9BB6-02D1AE630152}"/>
              </a:ext>
            </a:extLst>
          </p:cNvPr>
          <p:cNvSpPr/>
          <p:nvPr/>
        </p:nvSpPr>
        <p:spPr>
          <a:xfrm>
            <a:off x="517682" y="2426071"/>
            <a:ext cx="4898449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QU’EST-CE QUE LA CONDUITE SUPERVISÉE 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E7619C-D4BB-42DD-963F-DFE49EDFA097}"/>
              </a:ext>
            </a:extLst>
          </p:cNvPr>
          <p:cNvSpPr txBox="1"/>
          <p:nvPr/>
        </p:nvSpPr>
        <p:spPr>
          <a:xfrm>
            <a:off x="517682" y="2863263"/>
            <a:ext cx="79688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La conduite supervisée permet d’acquérir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plus d’expériences pratiques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en complétant sa formation initiale par une phase de conduite accompagnée.</a:t>
            </a:r>
          </a:p>
          <a:p>
            <a:pPr fontAlgn="base"/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&gt;&gt;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C’est au terme de </a:t>
            </a:r>
            <a:r>
              <a:rPr lang="fr-FR" sz="1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20h de conduite minimum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avec l’enseignant que la Conduite Supervisée peut réellement commencer !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endParaRPr lang="fr-FR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Elle débute par un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rendez-vous préalable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en présence de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l’enseignant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et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du futur accompagnateur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, au moment où l’enseignant estime que l’élève est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prêt à conduire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avec son accompagnateur. L’enseignant dispense alors ses conseils aux deux parties pour bien commencer la période de conduite accompagnée.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&gt;&gt;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1000 km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à parcourir pour </a:t>
            </a:r>
            <a:r>
              <a:rPr lang="fr-FR" sz="1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PRATIQUER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et </a:t>
            </a:r>
            <a:r>
              <a:rPr lang="fr-FR" sz="1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  <a:t>APPRÉHENDER SEREINEMENT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l’examen du permis de conduire !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FF8DCA4-04B8-4864-A3C6-6F5222CD8460}"/>
              </a:ext>
            </a:extLst>
          </p:cNvPr>
          <p:cNvSpPr txBox="1"/>
          <p:nvPr/>
        </p:nvSpPr>
        <p:spPr>
          <a:xfrm>
            <a:off x="465023" y="5431418"/>
            <a:ext cx="7513854" cy="738664"/>
          </a:xfrm>
          <a:prstGeom prst="rect">
            <a:avLst/>
          </a:prstGeom>
          <a:solidFill>
            <a:srgbClr val="F5F4EE"/>
          </a:solidFill>
          <a:ln>
            <a:solidFill>
              <a:srgbClr val="3D3E44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LES AVANTAGES DE LA CONDUITE SUPERVISÉE</a:t>
            </a:r>
            <a:r>
              <a:rPr lang="fr-FR" sz="14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?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- Acquérir plus d’expériences de conduite &amp; approfondir ses acquis 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- Augmenter ses chances de réussite lors de l’examen pratique</a:t>
            </a:r>
            <a:endParaRPr lang="fr-FR" sz="900" i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51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950581" y="675896"/>
            <a:ext cx="6728396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APPRENDRE GRÂCE À</a:t>
            </a:r>
            <a:r>
              <a:rPr lang="fr-FR" sz="3200" u="sng" dirty="0">
                <a:latin typeface="Century Gothic" panose="020B0502020202020204" pitchFamily="34" charset="0"/>
              </a:rPr>
              <a:t> 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 SUPERVISÉE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69C0998F-8FA3-4496-8A53-DE7215AB3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23" y="675896"/>
            <a:ext cx="2325853" cy="155056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137BA44-02FC-4DA0-A09B-E90091822F9C}"/>
              </a:ext>
            </a:extLst>
          </p:cNvPr>
          <p:cNvSpPr/>
          <p:nvPr/>
        </p:nvSpPr>
        <p:spPr>
          <a:xfrm>
            <a:off x="465023" y="2362090"/>
            <a:ext cx="8213954" cy="2012884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0DD2B59-C0B2-4618-8085-8D0D9B70B862}"/>
              </a:ext>
            </a:extLst>
          </p:cNvPr>
          <p:cNvSpPr txBox="1"/>
          <p:nvPr/>
        </p:nvSpPr>
        <p:spPr>
          <a:xfrm>
            <a:off x="534304" y="2801762"/>
            <a:ext cx="5331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Avoir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18 ans ou plus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Obtenir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l’accord de l’assureur du véhicule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Avoir réussi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l’examen théorique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 du code de la route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Avoir suivi une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pratique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avec un enseignant expert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 l’école de conduite (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20 heures minimum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Bénéficier d’une </a:t>
            </a:r>
            <a:r>
              <a:rPr lang="fr-FR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évaluation favorable 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de la part de son</a:t>
            </a:r>
            <a:b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enseignant de la conduite</a:t>
            </a:r>
          </a:p>
        </p:txBody>
      </p:sp>
      <p:sp>
        <p:nvSpPr>
          <p:cNvPr id="12" name="Losange 11">
            <a:extLst>
              <a:ext uri="{FF2B5EF4-FFF2-40B4-BE49-F238E27FC236}">
                <a16:creationId xmlns:a16="http://schemas.microsoft.com/office/drawing/2014/main" id="{CC1B67EB-293A-487A-AF39-583CFFD90F2D}"/>
              </a:ext>
            </a:extLst>
          </p:cNvPr>
          <p:cNvSpPr/>
          <p:nvPr/>
        </p:nvSpPr>
        <p:spPr>
          <a:xfrm>
            <a:off x="5583026" y="1905928"/>
            <a:ext cx="3122147" cy="2848687"/>
          </a:xfrm>
          <a:prstGeom prst="diamond">
            <a:avLst/>
          </a:prstGeom>
          <a:solidFill>
            <a:srgbClr val="F5F4EE"/>
          </a:solidFill>
          <a:ln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CA71E60-6914-4FF7-BA1E-B858CC9887EC}"/>
              </a:ext>
            </a:extLst>
          </p:cNvPr>
          <p:cNvSpPr txBox="1"/>
          <p:nvPr/>
        </p:nvSpPr>
        <p:spPr>
          <a:xfrm>
            <a:off x="6023823" y="2653151"/>
            <a:ext cx="2197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QUAND CHOISIR</a:t>
            </a:r>
            <a:br>
              <a:rPr lang="fr-FR" sz="1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</a:br>
            <a:r>
              <a:rPr lang="fr-FR" sz="1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LA CONDUITE SUPERVISÉE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2BE09E6-BC58-426C-A67B-0964C6385A2E}"/>
              </a:ext>
            </a:extLst>
          </p:cNvPr>
          <p:cNvSpPr txBox="1"/>
          <p:nvPr/>
        </p:nvSpPr>
        <p:spPr>
          <a:xfrm>
            <a:off x="5788932" y="3202727"/>
            <a:ext cx="266769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b="1" dirty="0">
                <a:latin typeface="Century Gothic" panose="020B0502020202020204" pitchFamily="34" charset="0"/>
              </a:rPr>
              <a:t>&gt;&gt;</a:t>
            </a:r>
            <a:r>
              <a:rPr lang="fr-FR" sz="1100" dirty="0">
                <a:latin typeface="Century Gothic" panose="020B0502020202020204" pitchFamily="34" charset="0"/>
              </a:rPr>
              <a:t> Au moment de votre </a:t>
            </a:r>
            <a:r>
              <a:rPr lang="fr-FR" sz="1100" b="1" dirty="0">
                <a:latin typeface="Century Gothic" panose="020B0502020202020204" pitchFamily="34" charset="0"/>
              </a:rPr>
              <a:t>inscription</a:t>
            </a:r>
            <a:br>
              <a:rPr lang="fr-FR" sz="1100" b="1" dirty="0">
                <a:latin typeface="Century Gothic" panose="020B0502020202020204" pitchFamily="34" charset="0"/>
              </a:rPr>
            </a:br>
            <a:r>
              <a:rPr lang="fr-FR" sz="1100" b="1" dirty="0">
                <a:latin typeface="Century Gothic" panose="020B0502020202020204" pitchFamily="34" charset="0"/>
              </a:rPr>
              <a:t>&gt;&gt;</a:t>
            </a:r>
            <a:r>
              <a:rPr lang="fr-FR" sz="1100" dirty="0">
                <a:latin typeface="Century Gothic" panose="020B0502020202020204" pitchFamily="34" charset="0"/>
              </a:rPr>
              <a:t> </a:t>
            </a:r>
            <a:r>
              <a:rPr lang="fr-FR" sz="1100" b="1" dirty="0">
                <a:latin typeface="Century Gothic" panose="020B0502020202020204" pitchFamily="34" charset="0"/>
              </a:rPr>
              <a:t>Suite à un échec </a:t>
            </a:r>
            <a:r>
              <a:rPr lang="fr-FR" sz="1100" dirty="0">
                <a:latin typeface="Century Gothic" panose="020B0502020202020204" pitchFamily="34" charset="0"/>
              </a:rPr>
              <a:t>lors de</a:t>
            </a:r>
            <a:br>
              <a:rPr lang="fr-FR" sz="1100" dirty="0">
                <a:latin typeface="Century Gothic" panose="020B0502020202020204" pitchFamily="34" charset="0"/>
              </a:rPr>
            </a:br>
            <a:r>
              <a:rPr lang="fr-FR" sz="1100" dirty="0">
                <a:latin typeface="Century Gothic" panose="020B0502020202020204" pitchFamily="34" charset="0"/>
              </a:rPr>
              <a:t>votre examen pratique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4F5BFAF-FBAA-44B5-8E09-DFE6F0D8AF47}"/>
              </a:ext>
            </a:extLst>
          </p:cNvPr>
          <p:cNvSpPr/>
          <p:nvPr/>
        </p:nvSpPr>
        <p:spPr>
          <a:xfrm>
            <a:off x="534304" y="2429120"/>
            <a:ext cx="2850452" cy="327184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LES CONDITIONS ?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047E88-FCA5-4CE7-9B4D-29BC69BAE5F0}"/>
              </a:ext>
            </a:extLst>
          </p:cNvPr>
          <p:cNvSpPr/>
          <p:nvPr/>
        </p:nvSpPr>
        <p:spPr>
          <a:xfrm>
            <a:off x="1085690" y="4236958"/>
            <a:ext cx="2426110" cy="2012884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fontAlgn="base"/>
            <a:endParaRPr 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marL="171450" indent="-171450" fontAlgn="base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Être titulaire du 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permis B depuis au moins 5 ans </a:t>
            </a: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(sans interruption)</a:t>
            </a:r>
          </a:p>
          <a:p>
            <a:pPr marL="171450" indent="-171450" fontAlgn="base">
              <a:buFontTx/>
              <a:buChar char="-"/>
            </a:pP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Obtenir 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l'accord de son assureur</a:t>
            </a:r>
          </a:p>
          <a:p>
            <a:pPr marL="171450" indent="-171450" fontAlgn="base">
              <a:buFontTx/>
              <a:buChar char="-"/>
            </a:pP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Figurer dans le contrat </a:t>
            </a: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signé avec l'école de conduite</a:t>
            </a:r>
          </a:p>
          <a:p>
            <a:pPr fontAlgn="base"/>
            <a:endParaRPr lang="fr-FR" sz="1000" dirty="0">
              <a:solidFill>
                <a:srgbClr val="3D3E44"/>
              </a:solidFill>
              <a:latin typeface="Century Gothic" panose="020B0502020202020204" pitchFamily="34" charset="0"/>
            </a:endParaRPr>
          </a:p>
          <a:p>
            <a:pPr fontAlgn="base"/>
            <a:r>
              <a:rPr lang="fr-FR" sz="1000" b="1" u="sng" dirty="0">
                <a:solidFill>
                  <a:srgbClr val="3D3E44"/>
                </a:solidFill>
                <a:latin typeface="Century Gothic" panose="020B0502020202020204" pitchFamily="34" charset="0"/>
              </a:rPr>
              <a:t>A NOTER</a:t>
            </a:r>
          </a:p>
          <a:p>
            <a:pPr fontAlgn="base"/>
            <a: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  <a:t>Il est possible d'avoir plusieurs accompagnateurs, également hors du cadre familial.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EF72C85-83C0-4649-B2B0-BE92B57FF1B2}"/>
              </a:ext>
            </a:extLst>
          </p:cNvPr>
          <p:cNvSpPr/>
          <p:nvPr/>
        </p:nvSpPr>
        <p:spPr>
          <a:xfrm>
            <a:off x="3564192" y="4236958"/>
            <a:ext cx="2426110" cy="2012884"/>
          </a:xfrm>
          <a:prstGeom prst="rect">
            <a:avLst/>
          </a:prstGeom>
          <a:solidFill>
            <a:srgbClr val="F5F4EE"/>
          </a:solidFill>
          <a:ln w="3175">
            <a:solidFill>
              <a:srgbClr val="3D3E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Comme pour le permis B classique, la </a:t>
            </a:r>
            <a:r>
              <a:rPr lang="fr-FR" sz="10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période probatoire est de 3 ans</a:t>
            </a:r>
            <a:b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(6 points à l’obtention du permis et 12 points au bout de 3 ans sans infraction)</a:t>
            </a:r>
            <a:b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1000" dirty="0">
                <a:solidFill>
                  <a:srgbClr val="3D3E44"/>
                </a:solidFill>
                <a:latin typeface="Century Gothic" panose="020B0502020202020204" pitchFamily="34" charset="0"/>
              </a:rPr>
              <a:t>L’élève ne bénéficie pas nécessairement de tarifs préférentiels en souscrivant son assurance « jeune conducteur » </a:t>
            </a: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1000" i="1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endParaRPr lang="fr-FR" sz="1000" i="1" dirty="0">
              <a:solidFill>
                <a:srgbClr val="3D3E44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17805CC-9552-4904-BAD4-739B9DBD8980}"/>
              </a:ext>
            </a:extLst>
          </p:cNvPr>
          <p:cNvSpPr/>
          <p:nvPr/>
        </p:nvSpPr>
        <p:spPr>
          <a:xfrm>
            <a:off x="1090830" y="4242513"/>
            <a:ext cx="2426110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Century Gothic" panose="020B0502020202020204" pitchFamily="34" charset="0"/>
              </a:rPr>
              <a:t>CONDITIONS POUR L’ACCOMPAGNATEUR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52276E-647E-4CDD-9F36-984D10D11F60}"/>
              </a:ext>
            </a:extLst>
          </p:cNvPr>
          <p:cNvSpPr/>
          <p:nvPr/>
        </p:nvSpPr>
        <p:spPr>
          <a:xfrm>
            <a:off x="3564192" y="4242513"/>
            <a:ext cx="2426110" cy="334098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900" b="1" dirty="0">
                <a:latin typeface="Century Gothic" panose="020B0502020202020204" pitchFamily="34" charset="0"/>
              </a:rPr>
              <a:t>INFOS</a:t>
            </a:r>
            <a:br>
              <a:rPr lang="fr-FR" sz="900" b="1" dirty="0">
                <a:latin typeface="Century Gothic" panose="020B0502020202020204" pitchFamily="34" charset="0"/>
              </a:rPr>
            </a:br>
            <a:r>
              <a:rPr lang="fr-FR" sz="900" b="1" dirty="0">
                <a:latin typeface="Century Gothic" panose="020B0502020202020204" pitchFamily="34" charset="0"/>
              </a:rPr>
              <a:t>COMPLÉMENTAIRES</a:t>
            </a:r>
          </a:p>
        </p:txBody>
      </p:sp>
    </p:spTree>
    <p:extLst>
      <p:ext uri="{BB962C8B-B14F-4D97-AF65-F5344CB8AC3E}">
        <p14:creationId xmlns:p14="http://schemas.microsoft.com/office/powerpoint/2010/main" val="150547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96155176-4753-488C-BDD3-09235F027E21}"/>
              </a:ext>
            </a:extLst>
          </p:cNvPr>
          <p:cNvSpPr txBox="1"/>
          <p:nvPr/>
        </p:nvSpPr>
        <p:spPr>
          <a:xfrm>
            <a:off x="3837518" y="4301173"/>
            <a:ext cx="4845068" cy="188128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THÈMES</a:t>
            </a:r>
            <a:r>
              <a:rPr kumimoji="0" lang="fr-FR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L’arrêt et le stationnement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croisements et les dépassements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connaissance de la réglementation générale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</a:t>
            </a:r>
            <a:r>
              <a:rPr kumimoji="0" lang="fr-FR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éco-conduite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priorités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2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04110319-86CB-4407-BE71-B2366D9550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310" y="932156"/>
            <a:ext cx="4916913" cy="640216"/>
          </a:xfrm>
        </p:spPr>
        <p:txBody>
          <a:bodyPr>
            <a:normAutofit/>
          </a:bodyPr>
          <a:lstStyle/>
          <a:p>
            <a:r>
              <a:rPr lang="fr-FR" sz="2800" u="sng" dirty="0">
                <a:latin typeface="Century Gothic" panose="020B0502020202020204" pitchFamily="34" charset="0"/>
              </a:rPr>
              <a:t>Parcours de formation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F796D9F-AF65-4BA8-B4A6-E90986DC7074}"/>
              </a:ext>
            </a:extLst>
          </p:cNvPr>
          <p:cNvGrpSpPr/>
          <p:nvPr/>
        </p:nvGrpSpPr>
        <p:grpSpPr>
          <a:xfrm>
            <a:off x="455537" y="1861795"/>
            <a:ext cx="8232926" cy="2360139"/>
            <a:chOff x="410479" y="2505124"/>
            <a:chExt cx="10977233" cy="3146851"/>
          </a:xfrm>
        </p:grpSpPr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34EDDB5F-DD4F-41DE-9753-804E31DE5BEF}"/>
                </a:ext>
              </a:extLst>
            </p:cNvPr>
            <p:cNvGrpSpPr/>
            <p:nvPr/>
          </p:nvGrpSpPr>
          <p:grpSpPr>
            <a:xfrm>
              <a:off x="410479" y="2505124"/>
              <a:ext cx="10977233" cy="3146851"/>
              <a:chOff x="339720" y="2620540"/>
              <a:chExt cx="10977233" cy="3146851"/>
            </a:xfrm>
          </p:grpSpPr>
          <p:grpSp>
            <p:nvGrpSpPr>
              <p:cNvPr id="13" name="Groupe 12">
                <a:extLst>
                  <a:ext uri="{FF2B5EF4-FFF2-40B4-BE49-F238E27FC236}">
                    <a16:creationId xmlns:a16="http://schemas.microsoft.com/office/drawing/2014/main" id="{6BA4BA3D-07AE-438E-AEC2-B6B6D33DF5DE}"/>
                  </a:ext>
                </a:extLst>
              </p:cNvPr>
              <p:cNvGrpSpPr/>
              <p:nvPr/>
            </p:nvGrpSpPr>
            <p:grpSpPr>
              <a:xfrm>
                <a:off x="339720" y="2620540"/>
                <a:ext cx="10977233" cy="3146851"/>
                <a:chOff x="343803" y="2215099"/>
                <a:chExt cx="10977233" cy="3146851"/>
              </a:xfrm>
            </p:grpSpPr>
            <p:pic>
              <p:nvPicPr>
                <p:cNvPr id="19" name="Image 18">
                  <a:extLst>
                    <a:ext uri="{FF2B5EF4-FFF2-40B4-BE49-F238E27FC236}">
                      <a16:creationId xmlns:a16="http://schemas.microsoft.com/office/drawing/2014/main" id="{4E15BAAA-1C5B-40D8-B847-AB4F23A7D37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5544" y="2819792"/>
                  <a:ext cx="729245" cy="726823"/>
                </a:xfrm>
                <a:prstGeom prst="rect">
                  <a:avLst/>
                </a:prstGeom>
              </p:spPr>
            </p:pic>
            <p:pic>
              <p:nvPicPr>
                <p:cNvPr id="20" name="Image 19">
                  <a:extLst>
                    <a:ext uri="{FF2B5EF4-FFF2-40B4-BE49-F238E27FC236}">
                      <a16:creationId xmlns:a16="http://schemas.microsoft.com/office/drawing/2014/main" id="{69D37350-5100-424B-BCAB-E7877751483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40020" y="2821016"/>
                  <a:ext cx="684640" cy="682363"/>
                </a:xfrm>
                <a:prstGeom prst="rect">
                  <a:avLst/>
                </a:prstGeom>
              </p:spPr>
            </p:pic>
            <p:pic>
              <p:nvPicPr>
                <p:cNvPr id="21" name="Image 20">
                  <a:extLst>
                    <a:ext uri="{FF2B5EF4-FFF2-40B4-BE49-F238E27FC236}">
                      <a16:creationId xmlns:a16="http://schemas.microsoft.com/office/drawing/2014/main" id="{FC2464DB-2B0A-498B-AADA-30A08686DA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50298" y="2776556"/>
                  <a:ext cx="726823" cy="726823"/>
                </a:xfrm>
                <a:prstGeom prst="rect">
                  <a:avLst/>
                </a:prstGeom>
              </p:spPr>
            </p:pic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6A964811-ABD6-4117-B22D-1657473997D1}"/>
                    </a:ext>
                  </a:extLst>
                </p:cNvPr>
                <p:cNvSpPr txBox="1"/>
                <p:nvPr/>
              </p:nvSpPr>
              <p:spPr>
                <a:xfrm>
                  <a:off x="343803" y="3635955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Evaluation de départ</a:t>
                  </a: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7BCAF1D7-E8E4-44B1-8794-514292E32C94}"/>
                    </a:ext>
                  </a:extLst>
                </p:cNvPr>
                <p:cNvSpPr txBox="1"/>
                <p:nvPr/>
              </p:nvSpPr>
              <p:spPr>
                <a:xfrm>
                  <a:off x="1627656" y="3604540"/>
                  <a:ext cx="1192242" cy="2667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Inscription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F1102CC3-43E5-4FEF-9FC7-4329C51C2EB4}"/>
                    </a:ext>
                  </a:extLst>
                </p:cNvPr>
                <p:cNvSpPr txBox="1"/>
                <p:nvPr/>
              </p:nvSpPr>
              <p:spPr>
                <a:xfrm>
                  <a:off x="2943415" y="3617884"/>
                  <a:ext cx="1878708" cy="174406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Formation théorique 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Cours de code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214313" marR="0" lvl="0" indent="-214313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Char char="-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Tests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Alternance de théorie et de pratique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:a16="http://schemas.microsoft.com/office/drawing/2014/main" id="{B8E5BDE8-BA24-4384-81DE-2AA40B8AB92A}"/>
                    </a:ext>
                  </a:extLst>
                </p:cNvPr>
                <p:cNvSpPr txBox="1"/>
                <p:nvPr/>
              </p:nvSpPr>
              <p:spPr>
                <a:xfrm>
                  <a:off x="4758292" y="3612272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Théorique</a:t>
                  </a:r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:a16="http://schemas.microsoft.com/office/drawing/2014/main" id="{87D8BE43-9FFA-4C70-A7F7-38E4B2D85B44}"/>
                    </a:ext>
                  </a:extLst>
                </p:cNvPr>
                <p:cNvSpPr txBox="1"/>
                <p:nvPr/>
              </p:nvSpPr>
              <p:spPr>
                <a:xfrm>
                  <a:off x="6105975" y="3734963"/>
                  <a:ext cx="1192242" cy="10105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de conduite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Heures min. à effectuer :  ……………….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825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5ADC0158-4BAB-476D-89B1-04934727E79D}"/>
                    </a:ext>
                  </a:extLst>
                </p:cNvPr>
                <p:cNvSpPr txBox="1"/>
                <p:nvPr/>
              </p:nvSpPr>
              <p:spPr>
                <a:xfrm>
                  <a:off x="8846535" y="3721384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Blanc</a:t>
                  </a:r>
                </a:p>
              </p:txBody>
            </p:sp>
            <p:sp>
              <p:nvSpPr>
                <p:cNvPr id="28" name="ZoneTexte 27">
                  <a:extLst>
                    <a:ext uri="{FF2B5EF4-FFF2-40B4-BE49-F238E27FC236}">
                      <a16:creationId xmlns:a16="http://schemas.microsoft.com/office/drawing/2014/main" id="{4CC92D47-43D0-4F77-873B-EBB10D165BA7}"/>
                    </a:ext>
                  </a:extLst>
                </p:cNvPr>
                <p:cNvSpPr txBox="1"/>
                <p:nvPr/>
              </p:nvSpPr>
              <p:spPr>
                <a:xfrm>
                  <a:off x="10128794" y="3620716"/>
                  <a:ext cx="1192242" cy="4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Examen pratique</a:t>
                  </a:r>
                </a:p>
              </p:txBody>
            </p:sp>
            <p:sp>
              <p:nvSpPr>
                <p:cNvPr id="29" name="ZoneTexte 28">
                  <a:extLst>
                    <a:ext uri="{FF2B5EF4-FFF2-40B4-BE49-F238E27FC236}">
                      <a16:creationId xmlns:a16="http://schemas.microsoft.com/office/drawing/2014/main" id="{C52EF285-F565-4092-827B-0329D8145DE9}"/>
                    </a:ext>
                  </a:extLst>
                </p:cNvPr>
                <p:cNvSpPr txBox="1"/>
                <p:nvPr/>
              </p:nvSpPr>
              <p:spPr>
                <a:xfrm>
                  <a:off x="7420129" y="3813771"/>
                  <a:ext cx="1557268" cy="8412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accompagnée</a:t>
                  </a:r>
                </a:p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7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 panose="020B0502020202020204" pitchFamily="34" charset="0"/>
                    <a:ea typeface="+mn-ea"/>
                    <a:cs typeface="+mn-cs"/>
                  </a:endParaRPr>
                </a:p>
                <a:p>
                  <a:pPr marL="128588" marR="0" lvl="0" indent="-128588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Wingdings" panose="05000000000000000000" pitchFamily="2" charset="2"/>
                    <a:buChar char="q"/>
                    <a:tabLst/>
                    <a:defRPr/>
                  </a:pPr>
                  <a:r>
                    <a:rPr kumimoji="0" lang="fr-FR" sz="7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Conduite supervisée</a:t>
                  </a:r>
                </a:p>
              </p:txBody>
            </p:sp>
            <p:sp>
              <p:nvSpPr>
                <p:cNvPr id="30" name="Flèche : droite 29">
                  <a:extLst>
                    <a:ext uri="{FF2B5EF4-FFF2-40B4-BE49-F238E27FC236}">
                      <a16:creationId xmlns:a16="http://schemas.microsoft.com/office/drawing/2014/main" id="{ACC8EB7D-DEF5-41D1-8328-7DC5C10E4187}"/>
                    </a:ext>
                  </a:extLst>
                </p:cNvPr>
                <p:cNvSpPr/>
                <p:nvPr/>
              </p:nvSpPr>
              <p:spPr>
                <a:xfrm>
                  <a:off x="715992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1" name="Flèche : droite 30">
                  <a:extLst>
                    <a:ext uri="{FF2B5EF4-FFF2-40B4-BE49-F238E27FC236}">
                      <a16:creationId xmlns:a16="http://schemas.microsoft.com/office/drawing/2014/main" id="{07EECA1D-4102-4C69-92E1-AA24868DF4C8}"/>
                    </a:ext>
                  </a:extLst>
                </p:cNvPr>
                <p:cNvSpPr/>
                <p:nvPr/>
              </p:nvSpPr>
              <p:spPr>
                <a:xfrm>
                  <a:off x="2054453" y="223851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" name="Flèche : droite 31">
                  <a:extLst>
                    <a:ext uri="{FF2B5EF4-FFF2-40B4-BE49-F238E27FC236}">
                      <a16:creationId xmlns:a16="http://schemas.microsoft.com/office/drawing/2014/main" id="{68529A52-B6A7-4298-82B4-B29F7677C5B5}"/>
                    </a:ext>
                  </a:extLst>
                </p:cNvPr>
                <p:cNvSpPr/>
                <p:nvPr/>
              </p:nvSpPr>
              <p:spPr>
                <a:xfrm>
                  <a:off x="3444959" y="222320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3" name="Flèche : droite 32">
                  <a:extLst>
                    <a:ext uri="{FF2B5EF4-FFF2-40B4-BE49-F238E27FC236}">
                      <a16:creationId xmlns:a16="http://schemas.microsoft.com/office/drawing/2014/main" id="{F7917D2A-2B9E-4409-A914-55CBEB505AAF}"/>
                    </a:ext>
                  </a:extLst>
                </p:cNvPr>
                <p:cNvSpPr/>
                <p:nvPr/>
              </p:nvSpPr>
              <p:spPr>
                <a:xfrm>
                  <a:off x="4835465" y="2233092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34" name="Flèche : droite 33">
                  <a:extLst>
                    <a:ext uri="{FF2B5EF4-FFF2-40B4-BE49-F238E27FC236}">
                      <a16:creationId xmlns:a16="http://schemas.microsoft.com/office/drawing/2014/main" id="{0A794996-012B-4AC2-AE2A-C942410DE2BE}"/>
                    </a:ext>
                  </a:extLst>
                </p:cNvPr>
                <p:cNvSpPr/>
                <p:nvPr/>
              </p:nvSpPr>
              <p:spPr>
                <a:xfrm>
                  <a:off x="6225971" y="222112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5</a:t>
                  </a:r>
                </a:p>
              </p:txBody>
            </p:sp>
            <p:sp>
              <p:nvSpPr>
                <p:cNvPr id="35" name="Flèche : droite 34">
                  <a:extLst>
                    <a:ext uri="{FF2B5EF4-FFF2-40B4-BE49-F238E27FC236}">
                      <a16:creationId xmlns:a16="http://schemas.microsoft.com/office/drawing/2014/main" id="{2EF656DE-DE95-43B9-AEA6-F1C73F642D44}"/>
                    </a:ext>
                  </a:extLst>
                </p:cNvPr>
                <p:cNvSpPr/>
                <p:nvPr/>
              </p:nvSpPr>
              <p:spPr>
                <a:xfrm>
                  <a:off x="7616477" y="2242926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36" name="Flèche : droite 35">
                  <a:extLst>
                    <a:ext uri="{FF2B5EF4-FFF2-40B4-BE49-F238E27FC236}">
                      <a16:creationId xmlns:a16="http://schemas.microsoft.com/office/drawing/2014/main" id="{18AF46C3-0C46-42FC-A710-B418A7A3987C}"/>
                    </a:ext>
                  </a:extLst>
                </p:cNvPr>
                <p:cNvSpPr/>
                <p:nvPr/>
              </p:nvSpPr>
              <p:spPr>
                <a:xfrm>
                  <a:off x="9006983" y="2244585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7" name="Flèche : droite 36">
                  <a:extLst>
                    <a:ext uri="{FF2B5EF4-FFF2-40B4-BE49-F238E27FC236}">
                      <a16:creationId xmlns:a16="http://schemas.microsoft.com/office/drawing/2014/main" id="{1B97A611-1492-417B-9E7B-4A00833CA86A}"/>
                    </a:ext>
                  </a:extLst>
                </p:cNvPr>
                <p:cNvSpPr/>
                <p:nvPr/>
              </p:nvSpPr>
              <p:spPr>
                <a:xfrm>
                  <a:off x="10397489" y="2215099"/>
                  <a:ext cx="740963" cy="487764"/>
                </a:xfrm>
                <a:prstGeom prst="rightArrow">
                  <a:avLst/>
                </a:prstGeom>
                <a:solidFill>
                  <a:srgbClr val="F5F4EE"/>
                </a:solidFill>
                <a:ln>
                  <a:solidFill>
                    <a:srgbClr val="2D2D2D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05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entury Gothic" panose="020B0502020202020204" pitchFamily="34" charset="0"/>
                      <a:ea typeface="+mn-ea"/>
                      <a:cs typeface="+mn-cs"/>
                    </a:rPr>
                    <a:t>8</a:t>
                  </a:r>
                </a:p>
              </p:txBody>
            </p:sp>
            <p:pic>
              <p:nvPicPr>
                <p:cNvPr id="38" name="Image 37">
                  <a:extLst>
                    <a:ext uri="{FF2B5EF4-FFF2-40B4-BE49-F238E27FC236}">
                      <a16:creationId xmlns:a16="http://schemas.microsoft.com/office/drawing/2014/main" id="{958E01DA-54ED-4CA4-9337-B4806F4BC8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62269" y="2771942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39" name="Image 38">
                  <a:extLst>
                    <a:ext uri="{FF2B5EF4-FFF2-40B4-BE49-F238E27FC236}">
                      <a16:creationId xmlns:a16="http://schemas.microsoft.com/office/drawing/2014/main" id="{60F2999E-36F1-4A48-A9F9-B7CADF4DB43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080368" y="2733480"/>
                  <a:ext cx="650160" cy="648000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e 13">
                <a:extLst>
                  <a:ext uri="{FF2B5EF4-FFF2-40B4-BE49-F238E27FC236}">
                    <a16:creationId xmlns:a16="http://schemas.microsoft.com/office/drawing/2014/main" id="{73263462-CAB0-46A8-84F5-9ACA067D87C3}"/>
                  </a:ext>
                </a:extLst>
              </p:cNvPr>
              <p:cNvGrpSpPr/>
              <p:nvPr/>
            </p:nvGrpSpPr>
            <p:grpSpPr>
              <a:xfrm>
                <a:off x="4824820" y="3202506"/>
                <a:ext cx="6255916" cy="958062"/>
                <a:chOff x="4824820" y="3202506"/>
                <a:chExt cx="6255916" cy="958062"/>
              </a:xfrm>
            </p:grpSpPr>
            <p:pic>
              <p:nvPicPr>
                <p:cNvPr id="15" name="Image 14">
                  <a:extLst>
                    <a:ext uri="{FF2B5EF4-FFF2-40B4-BE49-F238E27FC236}">
                      <a16:creationId xmlns:a16="http://schemas.microsoft.com/office/drawing/2014/main" id="{2B7FE3D4-C384-41CB-8D22-8B8D1EC5EA4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846923" y="3512568"/>
                  <a:ext cx="650160" cy="648000"/>
                </a:xfrm>
                <a:prstGeom prst="rect">
                  <a:avLst/>
                </a:prstGeom>
              </p:spPr>
            </p:pic>
            <p:pic>
              <p:nvPicPr>
                <p:cNvPr id="16" name="Image 15">
                  <a:extLst>
                    <a:ext uri="{FF2B5EF4-FFF2-40B4-BE49-F238E27FC236}">
                      <a16:creationId xmlns:a16="http://schemas.microsoft.com/office/drawing/2014/main" id="{DA825AA7-E3F7-45B1-A000-4E1D7200372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304451" y="3202506"/>
                  <a:ext cx="776285" cy="773706"/>
                </a:xfrm>
                <a:prstGeom prst="rect">
                  <a:avLst/>
                </a:prstGeom>
              </p:spPr>
            </p:pic>
            <p:pic>
              <p:nvPicPr>
                <p:cNvPr id="17" name="Image 16">
                  <a:extLst>
                    <a:ext uri="{FF2B5EF4-FFF2-40B4-BE49-F238E27FC236}">
                      <a16:creationId xmlns:a16="http://schemas.microsoft.com/office/drawing/2014/main" id="{AF5966A7-1E60-49AC-A3B8-2545D59CE7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962584" y="3224880"/>
                  <a:ext cx="773707" cy="773706"/>
                </a:xfrm>
                <a:prstGeom prst="rect">
                  <a:avLst/>
                </a:prstGeom>
              </p:spPr>
            </p:pic>
            <p:pic>
              <p:nvPicPr>
                <p:cNvPr id="18" name="Image 17">
                  <a:extLst>
                    <a:ext uri="{FF2B5EF4-FFF2-40B4-BE49-F238E27FC236}">
                      <a16:creationId xmlns:a16="http://schemas.microsoft.com/office/drawing/2014/main" id="{552CD8D3-AE6C-445A-ACD6-8DF9794815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824820" y="3225233"/>
                  <a:ext cx="726821" cy="726822"/>
                </a:xfrm>
                <a:prstGeom prst="rect">
                  <a:avLst/>
                </a:prstGeom>
              </p:spPr>
            </p:pic>
          </p:grpSp>
        </p:grpSp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6BCF29EB-B561-46CF-8124-5545C1CE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4121" y="3356276"/>
              <a:ext cx="650160" cy="648000"/>
            </a:xfrm>
            <a:prstGeom prst="rect">
              <a:avLst/>
            </a:prstGeom>
          </p:spPr>
        </p:pic>
      </p:grpSp>
      <p:sp>
        <p:nvSpPr>
          <p:cNvPr id="40" name="ZoneTexte 39">
            <a:extLst>
              <a:ext uri="{FF2B5EF4-FFF2-40B4-BE49-F238E27FC236}">
                <a16:creationId xmlns:a16="http://schemas.microsoft.com/office/drawing/2014/main" id="{6F518F5B-4697-4577-9206-D36D1643AC60}"/>
              </a:ext>
            </a:extLst>
          </p:cNvPr>
          <p:cNvSpPr txBox="1"/>
          <p:nvPr/>
        </p:nvSpPr>
        <p:spPr>
          <a:xfrm>
            <a:off x="5347904" y="744106"/>
            <a:ext cx="3423456" cy="738664"/>
          </a:xfrm>
          <a:prstGeom prst="rect">
            <a:avLst/>
          </a:prstGeom>
          <a:solidFill>
            <a:srgbClr val="F5F4EE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RENSEIGNEMENTS PERSONNELS DE L’ÉLÈVE</a:t>
            </a:r>
            <a:br>
              <a:rPr kumimoji="0" lang="fr-FR" sz="825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825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 : ……………………..…………………………..……………………..</a:t>
            </a:r>
            <a:b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Prénom : ……………………...………………………….………………….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Type de permis …………………………….............................................</a:t>
            </a:r>
          </a:p>
        </p:txBody>
      </p:sp>
      <p:sp>
        <p:nvSpPr>
          <p:cNvPr id="46" name="Organigramme : Procédé 45">
            <a:extLst>
              <a:ext uri="{FF2B5EF4-FFF2-40B4-BE49-F238E27FC236}">
                <a16:creationId xmlns:a16="http://schemas.microsoft.com/office/drawing/2014/main" id="{A612B278-3999-41F8-905A-5E1098D67A02}"/>
              </a:ext>
            </a:extLst>
          </p:cNvPr>
          <p:cNvSpPr/>
          <p:nvPr/>
        </p:nvSpPr>
        <p:spPr>
          <a:xfrm>
            <a:off x="6573561" y="3998857"/>
            <a:ext cx="2109025" cy="307777"/>
          </a:xfrm>
          <a:prstGeom prst="flowChartProcess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COURS OBLIGATOIRES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B38EAD1-3F17-4519-88C6-35B7BBAA8F83}"/>
              </a:ext>
            </a:extLst>
          </p:cNvPr>
          <p:cNvSpPr txBox="1"/>
          <p:nvPr/>
        </p:nvSpPr>
        <p:spPr>
          <a:xfrm>
            <a:off x="6492789" y="5121165"/>
            <a:ext cx="2109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règles de circulation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signalisation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comportements dans les tunnels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visibilité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prise de conscience des risques</a:t>
            </a:r>
          </a:p>
          <a:p>
            <a:pPr marL="128588" marR="0" lvl="0" indent="-1285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 respect des autres usagers – Le partage de l’espace public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4DDA9C4-17EF-4CA3-8EF4-C68040F58908}"/>
              </a:ext>
            </a:extLst>
          </p:cNvPr>
          <p:cNvSpPr/>
          <p:nvPr/>
        </p:nvSpPr>
        <p:spPr>
          <a:xfrm>
            <a:off x="410480" y="4288939"/>
            <a:ext cx="3293165" cy="1904853"/>
          </a:xfrm>
          <a:prstGeom prst="rect">
            <a:avLst/>
          </a:prstGeom>
          <a:solidFill>
            <a:srgbClr val="F5F4EE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61F316C-4D02-4A20-A73F-A2514242D266}"/>
              </a:ext>
            </a:extLst>
          </p:cNvPr>
          <p:cNvSpPr txBox="1"/>
          <p:nvPr/>
        </p:nvSpPr>
        <p:spPr>
          <a:xfrm>
            <a:off x="2255715" y="4767201"/>
            <a:ext cx="14932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Pendant la phase pratique, vous serez amené(e) à </a:t>
            </a: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circuler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srgbClr val="3D3E4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ville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en rase campagne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sur autoroute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800" b="1" i="0" u="none" strike="noStrike" kern="1200" cap="none" spc="0" normalizeH="0" baseline="0" noProof="0" dirty="0">
                <a:ln>
                  <a:noFill/>
                </a:ln>
                <a:solidFill>
                  <a:srgbClr val="3D3E4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de nuit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5AEEBE-6EEC-4B86-86DB-D320377ADB71}"/>
              </a:ext>
            </a:extLst>
          </p:cNvPr>
          <p:cNvSpPr/>
          <p:nvPr/>
        </p:nvSpPr>
        <p:spPr>
          <a:xfrm>
            <a:off x="411893" y="4288939"/>
            <a:ext cx="3293165" cy="284701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EEC1784-A297-4135-A7D5-96106FA6DFB4}"/>
              </a:ext>
            </a:extLst>
          </p:cNvPr>
          <p:cNvSpPr txBox="1"/>
          <p:nvPr/>
        </p:nvSpPr>
        <p:spPr>
          <a:xfrm>
            <a:off x="532317" y="4312391"/>
            <a:ext cx="16355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THÉORIQUE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36A00415-93C6-43EB-8CBE-BB5D4D980955}"/>
              </a:ext>
            </a:extLst>
          </p:cNvPr>
          <p:cNvSpPr txBox="1"/>
          <p:nvPr/>
        </p:nvSpPr>
        <p:spPr>
          <a:xfrm>
            <a:off x="2226809" y="4314550"/>
            <a:ext cx="154263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PARCOURS PRATIQUE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cxnSp>
        <p:nvCxnSpPr>
          <p:cNvPr id="43" name="Connecteur droit 42">
            <a:extLst>
              <a:ext uri="{FF2B5EF4-FFF2-40B4-BE49-F238E27FC236}">
                <a16:creationId xmlns:a16="http://schemas.microsoft.com/office/drawing/2014/main" id="{D6C24F35-D91B-4820-A9B8-10FEAB1A088A}"/>
              </a:ext>
            </a:extLst>
          </p:cNvPr>
          <p:cNvCxnSpPr>
            <a:cxnSpLocks/>
          </p:cNvCxnSpPr>
          <p:nvPr/>
        </p:nvCxnSpPr>
        <p:spPr>
          <a:xfrm>
            <a:off x="2103414" y="4293273"/>
            <a:ext cx="3899" cy="188357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E99FE8AE-0383-42D7-8320-08ABEAAF16CA}"/>
              </a:ext>
            </a:extLst>
          </p:cNvPr>
          <p:cNvSpPr txBox="1"/>
          <p:nvPr/>
        </p:nvSpPr>
        <p:spPr>
          <a:xfrm>
            <a:off x="489105" y="4661418"/>
            <a:ext cx="15679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La formation théorique portant sur des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questions « d’entraînement au code »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peut être suivie à votre rythme, soit : </a:t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dans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l'école de conduite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avec un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support média 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ou avec un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 enseignant</a:t>
            </a:r>
            <a:b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- via 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Internet</a:t>
            </a:r>
            <a:r>
              <a:rPr lang="fr-FR" sz="800" dirty="0">
                <a:solidFill>
                  <a:srgbClr val="3D3E44"/>
                </a:solidFill>
                <a:latin typeface="Century Gothic" panose="020B0502020202020204" pitchFamily="34" charset="0"/>
              </a:rPr>
              <a:t> (</a:t>
            </a:r>
            <a:r>
              <a:rPr lang="fr-FR" sz="800" b="1" dirty="0">
                <a:solidFill>
                  <a:srgbClr val="3D3E44"/>
                </a:solidFill>
                <a:latin typeface="Century Gothic" panose="020B0502020202020204" pitchFamily="34" charset="0"/>
              </a:rPr>
              <a:t>code en </a:t>
            </a:r>
            <a:r>
              <a:rPr lang="fr-FR" sz="800" b="1">
                <a:solidFill>
                  <a:srgbClr val="3D3E44"/>
                </a:solidFill>
                <a:latin typeface="Century Gothic" panose="020B0502020202020204" pitchFamily="34" charset="0"/>
              </a:rPr>
              <a:t>ligne PASSROUSSEAU</a:t>
            </a:r>
            <a:r>
              <a:rPr lang="fr-FR" sz="800">
                <a:solidFill>
                  <a:srgbClr val="3D3E44"/>
                </a:solidFill>
                <a:latin typeface="Century Gothic" panose="020B0502020202020204" pitchFamily="34" charset="0"/>
              </a:rPr>
              <a:t>)</a:t>
            </a:r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03240B-5566-4638-9AFA-5CF8E234A65E}"/>
              </a:ext>
            </a:extLst>
          </p:cNvPr>
          <p:cNvSpPr txBox="1"/>
          <p:nvPr/>
        </p:nvSpPr>
        <p:spPr>
          <a:xfrm>
            <a:off x="3861663" y="4369327"/>
            <a:ext cx="4694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Votre présence est obligatoire pour les cours collectifs sélectionnés. </a:t>
            </a:r>
            <a:b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9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Ces cours sont dispensés en présentiel par des enseignants de la conduite et de la sécurité routière titulaire d’une autorisation d’enseigner en cours de validité.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70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ZoneTexte 43">
            <a:extLst>
              <a:ext uri="{FF2B5EF4-FFF2-40B4-BE49-F238E27FC236}">
                <a16:creationId xmlns:a16="http://schemas.microsoft.com/office/drawing/2014/main" id="{0D19E9A2-07CE-41AC-B038-D67156A90809}"/>
              </a:ext>
            </a:extLst>
          </p:cNvPr>
          <p:cNvSpPr txBox="1"/>
          <p:nvPr/>
        </p:nvSpPr>
        <p:spPr>
          <a:xfrm>
            <a:off x="4634754" y="304801"/>
            <a:ext cx="3955234" cy="1092607"/>
          </a:xfrm>
          <a:prstGeom prst="rect">
            <a:avLst/>
          </a:prstGeom>
          <a:noFill/>
          <a:ln>
            <a:solidFill>
              <a:srgbClr val="2D2D2D"/>
            </a:solidFill>
          </a:ln>
        </p:spPr>
        <p:txBody>
          <a:bodyPr wrap="square" rtlCol="0">
            <a:spAutoFit/>
          </a:bodyPr>
          <a:lstStyle/>
          <a:p>
            <a:pPr defTabSz="342900"/>
            <a:r>
              <a:rPr lang="fr-FR" sz="25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AUTO ECOLEPYRAMIDES</a:t>
            </a:r>
          </a:p>
          <a:p>
            <a:pPr defTabSz="342900"/>
            <a:r>
              <a:rPr lang="fr-F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13 AVENUE DE BORDEAUX </a:t>
            </a:r>
          </a:p>
          <a:p>
            <a:pPr defTabSz="342900"/>
            <a:r>
              <a:rPr lang="fr-FR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40200 MIMIZAN</a:t>
            </a:r>
          </a:p>
        </p:txBody>
      </p:sp>
      <p:sp>
        <p:nvSpPr>
          <p:cNvPr id="48" name="Rectangle : avec coins arrondis en diagonale 47">
            <a:extLst>
              <a:ext uri="{FF2B5EF4-FFF2-40B4-BE49-F238E27FC236}">
                <a16:creationId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74798" y="1748118"/>
            <a:ext cx="2416708" cy="534802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HORAIRES DES</a:t>
            </a:r>
            <a:b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	</a:t>
            </a:r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CODE*</a:t>
            </a:r>
          </a:p>
        </p:txBody>
      </p:sp>
      <p:sp>
        <p:nvSpPr>
          <p:cNvPr id="51" name="Rectangle : avec coins arrondis en diagonale 50">
            <a:extLst>
              <a:ext uri="{FF2B5EF4-FFF2-40B4-BE49-F238E27FC236}">
                <a16:creationId xmlns:a16="http://schemas.microsoft.com/office/drawing/2014/main" id="{DB515F97-67CC-465E-B237-A8B4E1984C3E}"/>
              </a:ext>
            </a:extLst>
          </p:cNvPr>
          <p:cNvSpPr/>
          <p:nvPr/>
        </p:nvSpPr>
        <p:spPr>
          <a:xfrm>
            <a:off x="6005773" y="1730189"/>
            <a:ext cx="2689991" cy="510531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</a:t>
            </a:r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COURS DE CONDUITE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384099" y="3124360"/>
            <a:ext cx="3007454" cy="313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  		10h00 – 12h00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55" name="Connecteur droit 54">
            <a:extLst>
              <a:ext uri="{FF2B5EF4-FFF2-40B4-BE49-F238E27FC236}">
                <a16:creationId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2951464" y="3167246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8" name="ZoneTexte 57">
            <a:extLst>
              <a:ext uri="{FF2B5EF4-FFF2-40B4-BE49-F238E27FC236}">
                <a16:creationId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1392129" y="2404952"/>
            <a:ext cx="1431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  <a:p>
            <a:pPr algn="ctr" defTabSz="342900"/>
            <a:endParaRPr lang="fr-FR" sz="1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1CBEA863-8AAC-4E96-99EE-0A7A36BD32E6}"/>
              </a:ext>
            </a:extLst>
          </p:cNvPr>
          <p:cNvSpPr txBox="1"/>
          <p:nvPr/>
        </p:nvSpPr>
        <p:spPr>
          <a:xfrm>
            <a:off x="6018752" y="2887695"/>
            <a:ext cx="2829411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LUN.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</a:t>
            </a:r>
            <a:r>
              <a:rPr lang="fr-FR" sz="1100" b="1" dirty="0">
                <a:latin typeface="Century Gothic" panose="020B0502020202020204" pitchFamily="34" charset="0"/>
              </a:rPr>
              <a:t>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MER.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JEU.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 08h00 – 12h00       13h00 – 20h00 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SAM</a:t>
            </a:r>
            <a:r>
              <a:rPr lang="fr-FR" sz="1100" b="1" dirty="0">
                <a:latin typeface="Century Gothic" panose="020B0502020202020204" pitchFamily="34" charset="0"/>
              </a:rPr>
              <a:t>.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08h00 – 12h00       13h00 – 20h00 </a:t>
            </a: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12721AB2-F5D4-4E63-A1BF-40281803E736}"/>
              </a:ext>
            </a:extLst>
          </p:cNvPr>
          <p:cNvSpPr txBox="1"/>
          <p:nvPr/>
        </p:nvSpPr>
        <p:spPr>
          <a:xfrm>
            <a:off x="6653706" y="2367745"/>
            <a:ext cx="769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9B3175DB-C5AF-4677-914D-BCDAE94DD208}"/>
              </a:ext>
            </a:extLst>
          </p:cNvPr>
          <p:cNvSpPr txBox="1"/>
          <p:nvPr/>
        </p:nvSpPr>
        <p:spPr>
          <a:xfrm>
            <a:off x="7554323" y="2366895"/>
            <a:ext cx="1302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pic>
        <p:nvPicPr>
          <p:cNvPr id="67" name="Image 66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54807" y="1785151"/>
            <a:ext cx="458768" cy="410025"/>
          </a:xfrm>
          <a:prstGeom prst="rect">
            <a:avLst/>
          </a:prstGeom>
        </p:spPr>
      </p:pic>
      <p:sp>
        <p:nvSpPr>
          <p:cNvPr id="16" name="Rectangle : avec coins arrondis en diagonale 47">
            <a:extLst>
              <a:ext uri="{FF2B5EF4-FFF2-40B4-BE49-F238E27FC236}">
                <a16:creationId xmlns:a16="http://schemas.microsoft.com/office/drawing/2014/main" id="{FCD7685B-B614-4555-90F7-03F89213494A}"/>
              </a:ext>
            </a:extLst>
          </p:cNvPr>
          <p:cNvSpPr/>
          <p:nvPr/>
        </p:nvSpPr>
        <p:spPr>
          <a:xfrm>
            <a:off x="3095777" y="1739153"/>
            <a:ext cx="2664405" cy="530825"/>
          </a:xfrm>
          <a:prstGeom prst="round2Diag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  <a:t>HORAIRES DES</a:t>
            </a:r>
            <a:br>
              <a:rPr lang="fr-FR" sz="16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TESTS DE CODE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4984F06-DBC1-4207-8C36-94C92F504674}"/>
              </a:ext>
            </a:extLst>
          </p:cNvPr>
          <p:cNvSpPr txBox="1"/>
          <p:nvPr/>
        </p:nvSpPr>
        <p:spPr>
          <a:xfrm>
            <a:off x="2953512" y="2849802"/>
            <a:ext cx="3072384" cy="2249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MAR. 			  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16h00 – 18h00 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MER. 			  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16h00 – 18h00 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JEU.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			      16h00 – 18h00 </a:t>
            </a:r>
            <a:endParaRPr lang="fr-FR" sz="11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VEN.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    			      16h00 – 18h00</a:t>
            </a:r>
          </a:p>
          <a:p>
            <a:pPr defTabSz="342900">
              <a:lnSpc>
                <a:spcPct val="150000"/>
              </a:lnSpc>
            </a:pPr>
            <a:r>
              <a:rPr lang="fr-FR" sz="1100" b="1" dirty="0">
                <a:latin typeface="Century Gothic" panose="020B0502020202020204" pitchFamily="34" charset="0"/>
              </a:rPr>
              <a:t>SAM.	    </a:t>
            </a:r>
            <a:r>
              <a:rPr lang="fr-FR" sz="11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10h00 – 12h00</a:t>
            </a:r>
          </a:p>
          <a:p>
            <a:pPr defTabSz="342900">
              <a:lnSpc>
                <a:spcPct val="150000"/>
              </a:lnSpc>
            </a:pPr>
            <a:endParaRPr lang="fr-FR" sz="800" b="1" dirty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defTabSz="342900">
              <a:lnSpc>
                <a:spcPct val="150000"/>
              </a:lnSpc>
            </a:pPr>
            <a:endParaRPr lang="fr-FR" sz="800" b="1" dirty="0">
              <a:solidFill>
                <a:srgbClr val="D0363B"/>
              </a:solidFill>
              <a:latin typeface="Century Gothic" panose="020B0502020202020204" pitchFamily="34" charset="0"/>
            </a:endParaRPr>
          </a:p>
          <a:p>
            <a:pPr algn="ctr" defTabSz="342900">
              <a:lnSpc>
                <a:spcPct val="150000"/>
              </a:lnSpc>
            </a:pPr>
            <a:r>
              <a:rPr lang="fr-FR" sz="12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Corrections avec un enseignant les samedis de 10h à 12h. </a:t>
            </a:r>
            <a:endParaRPr lang="fr-FR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E077BE90-DA48-4295-89EA-5389481EBEC1}"/>
              </a:ext>
            </a:extLst>
          </p:cNvPr>
          <p:cNvCxnSpPr>
            <a:cxnSpLocks/>
          </p:cNvCxnSpPr>
          <p:nvPr/>
        </p:nvCxnSpPr>
        <p:spPr>
          <a:xfrm>
            <a:off x="5909273" y="3170828"/>
            <a:ext cx="0" cy="21714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8D326C1-89E2-46DF-B7C5-0EFA6E1559D4}"/>
              </a:ext>
            </a:extLst>
          </p:cNvPr>
          <p:cNvSpPr txBox="1"/>
          <p:nvPr/>
        </p:nvSpPr>
        <p:spPr>
          <a:xfrm>
            <a:off x="3573569" y="2372442"/>
            <a:ext cx="747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MATIN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C26C872-628E-47D2-B1BD-F86E3A07D092}"/>
              </a:ext>
            </a:extLst>
          </p:cNvPr>
          <p:cNvSpPr txBox="1"/>
          <p:nvPr/>
        </p:nvSpPr>
        <p:spPr>
          <a:xfrm>
            <a:off x="4538034" y="2385674"/>
            <a:ext cx="12352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/>
            <a:r>
              <a:rPr lang="fr-FR" sz="14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APRÈS-MIDI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107577" y="6174532"/>
            <a:ext cx="8749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*Les cours de code sont dispensés en présentiel par des enseignants de la conduite et de la sécurité routière titulaire d’une autorisation d’enseigner en cours de validité.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9207" y="1803081"/>
            <a:ext cx="458768" cy="4100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BEDC6A55-34F2-4396-90CD-61E9873E0D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4973" y="1821010"/>
            <a:ext cx="458768" cy="41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434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riangle rectangle 11">
            <a:extLst>
              <a:ext uri="{FF2B5EF4-FFF2-40B4-BE49-F238E27FC236}">
                <a16:creationId xmlns:a16="http://schemas.microsoft.com/office/drawing/2014/main" id="{C85A922B-E031-4157-AD72-F60519EDF947}"/>
              </a:ext>
            </a:extLst>
          </p:cNvPr>
          <p:cNvSpPr/>
          <p:nvPr/>
        </p:nvSpPr>
        <p:spPr>
          <a:xfrm>
            <a:off x="302003" y="1711354"/>
            <a:ext cx="7088697" cy="4723002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2D01FC6-93D9-477C-BF7F-E25D710BE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626" y="5634640"/>
            <a:ext cx="1934405" cy="79971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50074D5-46F1-477F-963E-D8FA482D53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707" y="5634638"/>
            <a:ext cx="755953" cy="75595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F7DAA05-EC58-40D1-80B6-961DC4E25ED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229" y="5625866"/>
            <a:ext cx="1212760" cy="75595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EA1B7ED8-E18D-452C-A44B-2BA26546EBF3}"/>
              </a:ext>
            </a:extLst>
          </p:cNvPr>
          <p:cNvSpPr txBox="1"/>
          <p:nvPr/>
        </p:nvSpPr>
        <p:spPr>
          <a:xfrm>
            <a:off x="4110605" y="1096551"/>
            <a:ext cx="4320330" cy="2585323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latin typeface="Century Gothic" panose="020B0502020202020204" pitchFamily="34" charset="0"/>
              </a:rPr>
              <a:t>Nous pouvons vous remettre, sur simple demande, les éléments suivants :</a:t>
            </a:r>
          </a:p>
          <a:p>
            <a:pPr algn="just"/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Une copie du règlement intérieur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Le bilan annuel de nos résultats &amp; taux de réussite par formation</a:t>
            </a:r>
            <a:br>
              <a:rPr lang="fr-FR" dirty="0">
                <a:latin typeface="Century Gothic" panose="020B0502020202020204" pitchFamily="34" charset="0"/>
              </a:rPr>
            </a:br>
            <a:r>
              <a:rPr lang="fr-FR" dirty="0">
                <a:latin typeface="Century Gothic" panose="020B0502020202020204" pitchFamily="34" charset="0"/>
              </a:rPr>
              <a:t>- </a:t>
            </a:r>
            <a:r>
              <a:rPr lang="fr-FR">
                <a:latin typeface="Century Gothic" panose="020B0502020202020204" pitchFamily="34" charset="0"/>
              </a:rPr>
              <a:t>Une synthèse </a:t>
            </a:r>
            <a:r>
              <a:rPr lang="fr-FR" dirty="0">
                <a:latin typeface="Century Gothic" panose="020B0502020202020204" pitchFamily="34" charset="0"/>
              </a:rPr>
              <a:t>des résultats des questionnaires de satisfaction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5997" y="5610254"/>
            <a:ext cx="791758" cy="799716"/>
          </a:xfrm>
          <a:prstGeom prst="rect">
            <a:avLst/>
          </a:prstGeom>
        </p:spPr>
      </p:pic>
      <p:pic>
        <p:nvPicPr>
          <p:cNvPr id="10" name="Image 9" descr="FB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82309" y="5634640"/>
            <a:ext cx="661385" cy="66138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A9AF139-263C-56E0-FA44-A8592EB075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721" y="5615261"/>
            <a:ext cx="1611867" cy="79470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0BD7204-0773-3B68-CD80-72861016B0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7047" y="5590061"/>
            <a:ext cx="791758" cy="79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0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5BC02E-B69F-4DD4-BA53-5F30850E0A44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86774" y="4420719"/>
            <a:ext cx="6358566" cy="1661993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Nos horaires d’ouverture : 	</a:t>
            </a: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MAR.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MER.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JEU. 	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VEN.   16h00 – 18h00 </a:t>
            </a:r>
          </a:p>
          <a:p>
            <a:pPr defTabSz="342900">
              <a:lnSpc>
                <a:spcPct val="150000"/>
              </a:lnSpc>
            </a:pPr>
            <a:r>
              <a:rPr lang="fr-FR" sz="1200" dirty="0">
                <a:solidFill>
                  <a:schemeClr val="bg1"/>
                </a:solidFill>
                <a:latin typeface="Century Gothic" panose="020B0502020202020204" pitchFamily="34" charset="0"/>
              </a:rPr>
              <a:t>								SAM.  10h00 – 12h00</a:t>
            </a:r>
          </a:p>
          <a:p>
            <a:endParaRPr lang="fr-FR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1257300" y="1200150"/>
            <a:ext cx="6677025" cy="335476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3200" dirty="0">
                <a:solidFill>
                  <a:schemeClr val="bg1"/>
                </a:solidFill>
                <a:latin typeface="Century Gothic" panose="020B0502020202020204" pitchFamily="34" charset="0"/>
              </a:rPr>
              <a:t>CONTACT</a:t>
            </a:r>
          </a:p>
          <a:p>
            <a:pPr algn="ctr"/>
            <a:endParaRPr lang="fr-FR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AUTO ECOLE PYRAMIDES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13 AVENUE DE BORDEAUX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40200 MIMIZAN</a:t>
            </a:r>
          </a:p>
          <a:p>
            <a:pPr algn="ctr"/>
            <a:r>
              <a:rPr lang="fr-FR">
                <a:solidFill>
                  <a:schemeClr val="bg1"/>
                </a:solidFill>
                <a:latin typeface="Century Gothic" panose="020B0502020202020204" pitchFamily="34" charset="0"/>
              </a:rPr>
              <a:t>aepyramides2</a:t>
            </a:r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@gmail.com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09 50 44 19 96</a:t>
            </a:r>
          </a:p>
          <a:p>
            <a:pPr algn="ctr"/>
            <a:r>
              <a:rPr lang="fr-FR" dirty="0">
                <a:solidFill>
                  <a:schemeClr val="bg1"/>
                </a:solidFill>
                <a:latin typeface="Century Gothic" panose="020B0502020202020204" pitchFamily="34" charset="0"/>
              </a:rPr>
              <a:t>www.auto-ecole-pyramides.com</a:t>
            </a:r>
          </a:p>
          <a:p>
            <a:pPr algn="ctr"/>
            <a:endParaRPr lang="fr-F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743075" y="923313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743075" y="4392860"/>
            <a:ext cx="546735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99EEF474-66E7-46E3-8015-8B684784445A}"/>
              </a:ext>
            </a:extLst>
          </p:cNvPr>
          <p:cNvSpPr txBox="1"/>
          <p:nvPr/>
        </p:nvSpPr>
        <p:spPr>
          <a:xfrm>
            <a:off x="264313" y="6141624"/>
            <a:ext cx="3658151" cy="31919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N° D’AGRÉMENT : E14 040 000 40</a:t>
            </a:r>
          </a:p>
        </p:txBody>
      </p:sp>
      <p:sp>
        <p:nvSpPr>
          <p:cNvPr id="10" name="Triangle rectangle 9"/>
          <p:cNvSpPr/>
          <p:nvPr/>
        </p:nvSpPr>
        <p:spPr>
          <a:xfrm rot="5400000">
            <a:off x="-157164" y="157162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Triangle rectangle 10"/>
          <p:cNvSpPr/>
          <p:nvPr/>
        </p:nvSpPr>
        <p:spPr>
          <a:xfrm rot="16200000">
            <a:off x="6691311" y="4405310"/>
            <a:ext cx="2609853" cy="2295528"/>
          </a:xfrm>
          <a:prstGeom prst="rt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6361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3362" y="455791"/>
            <a:ext cx="8677275" cy="995915"/>
          </a:xfrm>
        </p:spPr>
        <p:txBody>
          <a:bodyPr>
            <a:noAutofit/>
          </a:bodyPr>
          <a:lstStyle/>
          <a:p>
            <a:r>
              <a:rPr lang="fr-FR" sz="3600" u="sng" dirty="0">
                <a:latin typeface="Century Gothic" panose="020B0502020202020204" pitchFamily="34" charset="0"/>
              </a:rPr>
              <a:t>Nos FORMATIONS AUTO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28699" y="1343025"/>
            <a:ext cx="724852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PERMIS B (17ans)</a:t>
            </a:r>
          </a:p>
          <a:p>
            <a:pPr algn="ctr"/>
            <a:endParaRPr lang="fr-FR" sz="600" dirty="0"/>
          </a:p>
          <a:p>
            <a:pPr algn="ctr"/>
            <a:r>
              <a:rPr lang="fr-FR" dirty="0"/>
              <a:t>Véhicule automobiles :</a:t>
            </a:r>
          </a:p>
          <a:p>
            <a:pPr algn="ctr">
              <a:buFontTx/>
              <a:buChar char="-"/>
            </a:pPr>
            <a:r>
              <a:rPr lang="fr-FR" dirty="0"/>
              <a:t> Véhicules ≤ 3500kg</a:t>
            </a:r>
          </a:p>
          <a:p>
            <a:pPr algn="ctr">
              <a:buFontTx/>
              <a:buChar char="-"/>
            </a:pPr>
            <a:r>
              <a:rPr lang="fr-FR" dirty="0"/>
              <a:t> 8 passagers (conducteur non compris)</a:t>
            </a:r>
          </a:p>
          <a:p>
            <a:pPr algn="ctr">
              <a:buFontTx/>
              <a:buChar char="-"/>
            </a:pPr>
            <a:r>
              <a:rPr lang="fr-FR" dirty="0"/>
              <a:t> Remorque ≤750kg</a:t>
            </a:r>
          </a:p>
          <a:p>
            <a:pPr algn="ctr">
              <a:buFontTx/>
              <a:buChar char="-"/>
            </a:pPr>
            <a:r>
              <a:rPr lang="fr-FR" dirty="0"/>
              <a:t>Avoir l’ASSR2 ou l’ASR</a:t>
            </a:r>
          </a:p>
          <a:p>
            <a:pPr algn="ctr">
              <a:buFontTx/>
              <a:buChar char="-"/>
            </a:pPr>
            <a:r>
              <a:rPr lang="fr-FR" dirty="0"/>
              <a:t>Validité 15ans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04800" y="3648075"/>
            <a:ext cx="2533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Filière TRADITIONNELLE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Une formation de base de 20 heures minimum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86000" y="3505200"/>
            <a:ext cx="4114802" cy="3817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Filière AAC</a:t>
            </a:r>
          </a:p>
          <a:p>
            <a:pPr algn="ctr"/>
            <a:r>
              <a:rPr lang="fr-FR" b="1" u="sng" dirty="0">
                <a:solidFill>
                  <a:srgbClr val="FF0000"/>
                </a:solidFill>
              </a:rPr>
              <a:t>Conduite accompagnée</a:t>
            </a:r>
          </a:p>
          <a:p>
            <a:pPr algn="ctr">
              <a:buFontTx/>
              <a:buChar char="-"/>
            </a:pPr>
            <a:r>
              <a:rPr lang="fr-FR" dirty="0"/>
              <a:t>Dès 15ans</a:t>
            </a:r>
          </a:p>
          <a:p>
            <a:pPr algn="ctr">
              <a:buFontTx/>
              <a:buChar char="-"/>
            </a:pPr>
            <a:r>
              <a:rPr lang="fr-FR" dirty="0"/>
              <a:t> De l’expérience avec un accompagnateur, 1an minimum de conduite et 3000km mini</a:t>
            </a:r>
          </a:p>
          <a:p>
            <a:pPr algn="ctr">
              <a:buFontTx/>
              <a:buChar char="-"/>
            </a:pPr>
            <a:r>
              <a:rPr lang="fr-FR" dirty="0"/>
              <a:t> 1 </a:t>
            </a:r>
            <a:r>
              <a:rPr lang="fr-FR" dirty="0" err="1"/>
              <a:t>rdv</a:t>
            </a:r>
            <a:r>
              <a:rPr lang="fr-FR" dirty="0"/>
              <a:t> préalable + 2 </a:t>
            </a:r>
            <a:r>
              <a:rPr lang="fr-FR" dirty="0" err="1"/>
              <a:t>rdv</a:t>
            </a:r>
            <a:r>
              <a:rPr lang="fr-FR" dirty="0"/>
              <a:t> pédagogiques</a:t>
            </a:r>
          </a:p>
          <a:p>
            <a:pPr algn="ctr">
              <a:buFontTx/>
              <a:buChar char="-"/>
            </a:pPr>
            <a:r>
              <a:rPr lang="fr-FR" dirty="0"/>
              <a:t> Le permis dès 17ans et demi (conduite seul à 18ans)</a:t>
            </a:r>
          </a:p>
          <a:p>
            <a:pPr algn="ctr">
              <a:buFontTx/>
              <a:buChar char="-"/>
            </a:pPr>
            <a:r>
              <a:rPr lang="fr-FR" dirty="0"/>
              <a:t> Réduction de la période probatoire à 2ans.</a:t>
            </a:r>
          </a:p>
          <a:p>
            <a:pPr algn="ctr">
              <a:buFontTx/>
              <a:buChar char="-"/>
            </a:pPr>
            <a:endParaRPr lang="fr-FR" dirty="0"/>
          </a:p>
          <a:p>
            <a:pPr algn="ctr"/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05525" y="3609975"/>
            <a:ext cx="28289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>
                <a:solidFill>
                  <a:srgbClr val="FF0000"/>
                </a:solidFill>
              </a:rPr>
              <a:t>Filière Conduite Supervisée</a:t>
            </a:r>
          </a:p>
          <a:p>
            <a:pPr algn="ctr">
              <a:buFontTx/>
              <a:buChar char="-"/>
            </a:pPr>
            <a:r>
              <a:rPr lang="fr-FR" dirty="0"/>
              <a:t>A partir de 18ans</a:t>
            </a:r>
          </a:p>
          <a:p>
            <a:pPr algn="ctr">
              <a:buFontTx/>
              <a:buChar char="-"/>
            </a:pPr>
            <a:r>
              <a:rPr lang="fr-FR" dirty="0"/>
              <a:t> De l’expérience avec un accompagnateur</a:t>
            </a:r>
          </a:p>
          <a:p>
            <a:pPr algn="ctr">
              <a:buFontTx/>
              <a:buChar char="-"/>
            </a:pPr>
            <a:r>
              <a:rPr lang="fr-FR" dirty="0"/>
              <a:t> 1 </a:t>
            </a:r>
            <a:r>
              <a:rPr lang="fr-FR" dirty="0" err="1"/>
              <a:t>Rdv</a:t>
            </a:r>
            <a:r>
              <a:rPr lang="fr-FR" dirty="0"/>
              <a:t> préalable</a:t>
            </a:r>
          </a:p>
        </p:txBody>
      </p:sp>
      <p:pic>
        <p:nvPicPr>
          <p:cNvPr id="11" name="Image 10" descr="LOG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546" y="1543049"/>
            <a:ext cx="1936646" cy="173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458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233" y="842464"/>
            <a:ext cx="7886700" cy="995915"/>
          </a:xfrm>
        </p:spPr>
        <p:txBody>
          <a:bodyPr>
            <a:normAutofit fontScale="90000"/>
          </a:bodyPr>
          <a:lstStyle/>
          <a:p>
            <a:r>
              <a:rPr lang="fr-FR" u="sng" dirty="0">
                <a:latin typeface="Century Gothic" panose="020B0502020202020204" pitchFamily="34" charset="0"/>
              </a:rPr>
              <a:t>Nos FORMATIONS 2 ROUES</a:t>
            </a:r>
            <a:br>
              <a:rPr lang="fr-FR" u="sng" dirty="0">
                <a:latin typeface="Century Gothic" panose="020B0502020202020204" pitchFamily="34" charset="0"/>
              </a:rPr>
            </a:br>
            <a:endParaRPr lang="fr-FR" u="sng" dirty="0">
              <a:latin typeface="Century Gothic" panose="020B0502020202020204" pitchFamily="34" charset="0"/>
            </a:endParaRPr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07" y="1683257"/>
            <a:ext cx="2767186" cy="2131051"/>
          </a:xfr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82" y="3884346"/>
            <a:ext cx="2820198" cy="213909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310" y="3884346"/>
            <a:ext cx="2820198" cy="2171693"/>
          </a:xfrm>
          <a:prstGeom prst="rect">
            <a:avLst/>
          </a:prstGeom>
        </p:spPr>
      </p:pic>
      <p:pic>
        <p:nvPicPr>
          <p:cNvPr id="12" name="Image 11" descr="LOG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98048" y="1724025"/>
            <a:ext cx="2043218" cy="1826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44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DFECFC7B-8263-4275-85A8-A6F659AE6070}"/>
              </a:ext>
            </a:extLst>
          </p:cNvPr>
          <p:cNvSpPr txBox="1">
            <a:spLocks/>
          </p:cNvSpPr>
          <p:nvPr/>
        </p:nvSpPr>
        <p:spPr>
          <a:xfrm>
            <a:off x="401768" y="401738"/>
            <a:ext cx="8610600" cy="11623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rgbClr val="D0363B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sng" strike="noStrike" kern="1200" cap="all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NOTRE ÉQUIPE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F068287-13BF-440F-A119-CE2A081FB221}"/>
              </a:ext>
            </a:extLst>
          </p:cNvPr>
          <p:cNvSpPr txBox="1"/>
          <p:nvPr/>
        </p:nvSpPr>
        <p:spPr>
          <a:xfrm>
            <a:off x="401768" y="1599252"/>
            <a:ext cx="2997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CHARGÉ(E) DES RELATIONS</a:t>
            </a:r>
            <a:b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AVEC LES ÉLÈVES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2629F819-F1E7-4BE1-AC3B-B760A5A69BD5}"/>
              </a:ext>
            </a:extLst>
          </p:cNvPr>
          <p:cNvSpPr/>
          <p:nvPr/>
        </p:nvSpPr>
        <p:spPr>
          <a:xfrm>
            <a:off x="3589467" y="3986112"/>
            <a:ext cx="2235201" cy="2470150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Moine Cindy</a:t>
            </a:r>
          </a:p>
          <a:p>
            <a:pPr algn="ctr"/>
            <a:b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Formations dispensées</a:t>
            </a:r>
            <a:b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fr-FR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Auto (B et AAC)</a:t>
            </a:r>
          </a:p>
          <a:p>
            <a:pPr algn="ctr">
              <a:buFontTx/>
              <a:buChar char="-"/>
            </a:pPr>
            <a:endParaRPr lang="fr-FR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Référente pédagogique auto et référente en charge des relations avec les élèves</a:t>
            </a:r>
          </a:p>
          <a:p>
            <a:pPr algn="ctr">
              <a:buFontTx/>
              <a:buChar char="-"/>
            </a:pPr>
            <a:endParaRPr lang="fr-FR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Référente handicap</a:t>
            </a:r>
          </a:p>
          <a:p>
            <a:pPr algn="ctr">
              <a:buFontTx/>
              <a:buChar char="-"/>
            </a:pPr>
            <a:endParaRPr lang="fr-FR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>
              <a:buFontTx/>
              <a:buChar char="-"/>
            </a:pPr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 Référente en charge des relations entreprises</a:t>
            </a:r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94824F2B-C0F3-482C-A4FC-676630DFB380}"/>
              </a:ext>
            </a:extLst>
          </p:cNvPr>
          <p:cNvSpPr/>
          <p:nvPr/>
        </p:nvSpPr>
        <p:spPr>
          <a:xfrm>
            <a:off x="1090250" y="2367460"/>
            <a:ext cx="1620446" cy="642194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Cindy Moine</a:t>
            </a:r>
            <a:b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</a:br>
            <a:endParaRPr kumimoji="0" lang="fr-FR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93D68CD-A909-4AEF-B223-666962909162}"/>
              </a:ext>
            </a:extLst>
          </p:cNvPr>
          <p:cNvSpPr txBox="1"/>
          <p:nvPr/>
        </p:nvSpPr>
        <p:spPr>
          <a:xfrm>
            <a:off x="4846773" y="1599252"/>
            <a:ext cx="34895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RESPONSABLES PÉDAGOGIQUES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4" name="Rectangle : coins arrondis 23">
            <a:extLst>
              <a:ext uri="{FF2B5EF4-FFF2-40B4-BE49-F238E27FC236}">
                <a16:creationId xmlns:a16="http://schemas.microsoft.com/office/drawing/2014/main" id="{39FF2BC5-EB22-40DF-96F3-89A63427436B}"/>
              </a:ext>
            </a:extLst>
          </p:cNvPr>
          <p:cNvSpPr/>
          <p:nvPr/>
        </p:nvSpPr>
        <p:spPr>
          <a:xfrm>
            <a:off x="5353183" y="2151655"/>
            <a:ext cx="2160246" cy="1073803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Fabrice Moine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</a:rPr>
              <a:t>2 ROUES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prstClr val="black"/>
                </a:solidFill>
                <a:latin typeface="Century Gothic" panose="020B0502020202020204" pitchFamily="34" charset="0"/>
              </a:rPr>
              <a:t>Cindy Moine </a:t>
            </a:r>
            <a:r>
              <a:rPr lang="fr-FR" sz="1200" dirty="0">
                <a:solidFill>
                  <a:srgbClr val="FF0000"/>
                </a:solidFill>
                <a:latin typeface="Century Gothic" panose="020B0502020202020204" pitchFamily="34" charset="0"/>
              </a:rPr>
              <a:t>AUTO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111F1B2E-3278-491C-B818-07175B3B4706}"/>
              </a:ext>
            </a:extLst>
          </p:cNvPr>
          <p:cNvSpPr txBox="1"/>
          <p:nvPr/>
        </p:nvSpPr>
        <p:spPr>
          <a:xfrm>
            <a:off x="3073295" y="3282557"/>
            <a:ext cx="2997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</a:rPr>
              <a:t>NOS ENSEIGNANTS</a:t>
            </a:r>
            <a:endParaRPr kumimoji="0" lang="fr-FR" sz="16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9" name="Rectangle : coins arrondis 48">
            <a:extLst>
              <a:ext uri="{FF2B5EF4-FFF2-40B4-BE49-F238E27FC236}">
                <a16:creationId xmlns:a16="http://schemas.microsoft.com/office/drawing/2014/main" id="{395C230B-B460-4F15-9842-3A324636893A}"/>
              </a:ext>
            </a:extLst>
          </p:cNvPr>
          <p:cNvSpPr/>
          <p:nvPr/>
        </p:nvSpPr>
        <p:spPr>
          <a:xfrm>
            <a:off x="803835" y="3986112"/>
            <a:ext cx="2355850" cy="2470150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fr-FR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Fabrice Moine</a:t>
            </a:r>
          </a:p>
          <a:p>
            <a:pPr lvl="0" algn="ctr">
              <a:defRPr/>
            </a:pPr>
            <a:br>
              <a:rPr lang="fr-FR" sz="5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Formations dispensées :</a:t>
            </a:r>
          </a:p>
          <a:p>
            <a:pPr lvl="0" algn="ctr">
              <a:defRPr/>
            </a:pPr>
            <a:b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- Permis A2</a:t>
            </a:r>
          </a:p>
          <a:p>
            <a:pPr lvl="0" algn="ctr"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Passerelle vers permis A (7 heures)</a:t>
            </a:r>
          </a:p>
          <a:p>
            <a:pPr lvl="0" algn="ctr">
              <a:buFontTx/>
              <a:buChar char="-"/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Permis AM (Scooter BSR)</a:t>
            </a:r>
          </a:p>
          <a:p>
            <a:pPr lvl="0" algn="ctr"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- Permis B</a:t>
            </a: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br>
              <a:rPr lang="fr-FR" sz="5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- Conduite accompagnée</a:t>
            </a:r>
          </a:p>
          <a:p>
            <a:pPr lvl="0" algn="ctr"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Perfectionnement</a:t>
            </a:r>
          </a:p>
          <a:p>
            <a:pPr lvl="0" algn="ctr">
              <a:buFontTx/>
              <a:buChar char="-"/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Stage de code</a:t>
            </a:r>
          </a:p>
          <a:p>
            <a:pPr lvl="0" algn="ctr">
              <a:buFontTx/>
              <a:buChar char="-"/>
              <a:defRPr/>
            </a:pPr>
            <a:endParaRPr lang="fr-FR" sz="5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 Formation 7h pour passer de la boite automatique vers le permis B boite manuelle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F7046707-6F35-0512-CC27-B14B336A3920}"/>
              </a:ext>
            </a:extLst>
          </p:cNvPr>
          <p:cNvSpPr/>
          <p:nvPr/>
        </p:nvSpPr>
        <p:spPr>
          <a:xfrm>
            <a:off x="6254450" y="3982930"/>
            <a:ext cx="2235201" cy="2470150"/>
          </a:xfrm>
          <a:prstGeom prst="round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Maubaret</a:t>
            </a:r>
            <a:r>
              <a:rPr lang="fr-FR" sz="12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Frédéric</a:t>
            </a:r>
            <a:br>
              <a:rPr lang="fr-FR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fr-FR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  <a:t>Formations dispensées</a:t>
            </a:r>
            <a:br>
              <a:rPr lang="fr-FR" sz="9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endParaRPr lang="fr-FR" sz="9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>
              <a:defRPr/>
            </a:pPr>
            <a: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- Permis B</a:t>
            </a:r>
          </a:p>
          <a:p>
            <a:pPr lvl="0" algn="ctr">
              <a:defRPr/>
            </a:pPr>
            <a:b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- Conduite accompagnée</a:t>
            </a:r>
          </a:p>
          <a:p>
            <a:pPr lvl="0" algn="ctr">
              <a:defRPr/>
            </a:pP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Perfectionnement</a:t>
            </a:r>
          </a:p>
          <a:p>
            <a:pPr lvl="0" algn="ctr">
              <a:buFontTx/>
              <a:buChar char="-"/>
              <a:defRPr/>
            </a:pP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 Stage de code</a:t>
            </a:r>
          </a:p>
          <a:p>
            <a:pPr lvl="0" algn="ctr">
              <a:buFontTx/>
              <a:buChar char="-"/>
              <a:defRPr/>
            </a:pP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>
              <a:buFontTx/>
              <a:buChar char="-"/>
              <a:defRPr/>
            </a:pPr>
            <a:r>
              <a:rPr lang="fr-FR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 Formation 7h pour passer de la boite automatique vers le permis B boite manuelle</a:t>
            </a:r>
          </a:p>
        </p:txBody>
      </p:sp>
    </p:spTree>
    <p:extLst>
      <p:ext uri="{BB962C8B-B14F-4D97-AF65-F5344CB8AC3E}">
        <p14:creationId xmlns:p14="http://schemas.microsoft.com/office/powerpoint/2010/main" val="3708128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ZoneTexte 55">
            <a:extLst>
              <a:ext uri="{FF2B5EF4-FFF2-40B4-BE49-F238E27FC236}">
                <a16:creationId xmlns:a16="http://schemas.microsoft.com/office/drawing/2014/main" id="{2FC08BA8-F495-4EC1-BDC7-06C0D975AEDA}"/>
              </a:ext>
            </a:extLst>
          </p:cNvPr>
          <p:cNvSpPr txBox="1"/>
          <p:nvPr/>
        </p:nvSpPr>
        <p:spPr>
          <a:xfrm>
            <a:off x="-736006" y="563926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INFOS PRATIQUES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FORMATIONS 2 </a:t>
            </a:r>
            <a:r>
              <a:rPr lang="fr-FR" sz="3200" u="sng" dirty="0">
                <a:solidFill>
                  <a:prstClr val="black"/>
                </a:solidFill>
                <a:latin typeface="Century Gothic" panose="020B0502020202020204" pitchFamily="34" charset="0"/>
              </a:rPr>
              <a:t>R</a:t>
            </a: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321B4BE-19FF-4957-94C9-95F1F862F2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70" y="563926"/>
            <a:ext cx="2383184" cy="178738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E863052F-BD65-4540-AA4C-927DE7E7D8C0}"/>
              </a:ext>
            </a:extLst>
          </p:cNvPr>
          <p:cNvSpPr txBox="1"/>
          <p:nvPr/>
        </p:nvSpPr>
        <p:spPr>
          <a:xfrm>
            <a:off x="489076" y="1716441"/>
            <a:ext cx="3849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>
                <a:solidFill>
                  <a:srgbClr val="3D3E44"/>
                </a:solidFill>
                <a:latin typeface="Century Gothic" panose="020B0502020202020204" pitchFamily="34" charset="0"/>
              </a:rPr>
              <a:t>&gt;&gt; Formations dispensées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5EE5EFB-3DEC-4E07-AAE0-B949ACC4C2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90" y="2241236"/>
            <a:ext cx="714103" cy="75252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E5CFC28-D9A4-4617-92D5-E8B15134FA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33" y="2241235"/>
            <a:ext cx="714103" cy="7525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0AA61ACB-72DF-45BF-B199-EFFB39713E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976" y="2218854"/>
            <a:ext cx="714103" cy="7525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1AFBD45-8FF2-43BA-9B65-E543E89021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529" y="2205211"/>
            <a:ext cx="623779" cy="752527"/>
          </a:xfrm>
          <a:prstGeom prst="rect">
            <a:avLst/>
          </a:prstGeom>
        </p:spPr>
      </p:pic>
      <p:grpSp>
        <p:nvGrpSpPr>
          <p:cNvPr id="25" name="Groupe 24">
            <a:extLst>
              <a:ext uri="{FF2B5EF4-FFF2-40B4-BE49-F238E27FC236}">
                <a16:creationId xmlns:a16="http://schemas.microsoft.com/office/drawing/2014/main" id="{E666F126-358B-44A7-966B-6162EE56ABE9}"/>
              </a:ext>
            </a:extLst>
          </p:cNvPr>
          <p:cNvGrpSpPr/>
          <p:nvPr/>
        </p:nvGrpSpPr>
        <p:grpSpPr>
          <a:xfrm>
            <a:off x="3790950" y="2186225"/>
            <a:ext cx="1020886" cy="868932"/>
            <a:chOff x="4989016" y="2819665"/>
            <a:chExt cx="1020886" cy="868932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0B33253-987E-47B5-AD2F-A49D890AC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842"/>
            <a:stretch/>
          </p:blipFill>
          <p:spPr>
            <a:xfrm>
              <a:off x="5185214" y="2819665"/>
              <a:ext cx="692330" cy="653488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CF9782B4-237E-450A-A045-042E42AC4002}"/>
                </a:ext>
              </a:extLst>
            </p:cNvPr>
            <p:cNvSpPr txBox="1"/>
            <p:nvPr/>
          </p:nvSpPr>
          <p:spPr>
            <a:xfrm>
              <a:off x="4989016" y="3473153"/>
              <a:ext cx="102088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800" dirty="0"/>
                <a:t>Formation 7h</a:t>
              </a:r>
              <a:endParaRPr lang="fr-FR" sz="800" b="1" dirty="0"/>
            </a:p>
          </p:txBody>
        </p:sp>
      </p:grpSp>
      <p:sp>
        <p:nvSpPr>
          <p:cNvPr id="26" name="ZoneTexte 25">
            <a:extLst>
              <a:ext uri="{FF2B5EF4-FFF2-40B4-BE49-F238E27FC236}">
                <a16:creationId xmlns:a16="http://schemas.microsoft.com/office/drawing/2014/main" id="{0F2DA9D2-7388-4813-9A15-9B2600B4C347}"/>
              </a:ext>
            </a:extLst>
          </p:cNvPr>
          <p:cNvSpPr txBox="1"/>
          <p:nvPr/>
        </p:nvSpPr>
        <p:spPr>
          <a:xfrm>
            <a:off x="352407" y="3341504"/>
            <a:ext cx="79033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Notre école de conduite dispose d’une </a:t>
            </a:r>
            <a:r>
              <a:rPr lang="fr-FR" sz="1400" b="1" dirty="0">
                <a:latin typeface="Century Gothic" panose="020B0502020202020204" pitchFamily="34" charset="0"/>
              </a:rPr>
              <a:t>piste </a:t>
            </a:r>
            <a:r>
              <a:rPr lang="fr-FR" sz="1400" b="1">
                <a:latin typeface="Century Gothic" panose="020B0502020202020204" pitchFamily="34" charset="0"/>
              </a:rPr>
              <a:t>publique</a:t>
            </a:r>
            <a:r>
              <a:rPr lang="fr-FR" sz="1400">
                <a:latin typeface="Century Gothic" panose="020B0502020202020204" pitchFamily="34" charset="0"/>
              </a:rPr>
              <a:t> 6j/7 située </a:t>
            </a:r>
            <a:r>
              <a:rPr lang="fr-FR" sz="1400" dirty="0">
                <a:latin typeface="Century Gothic" panose="020B0502020202020204" pitchFamily="34" charset="0"/>
              </a:rPr>
              <a:t>aux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Arènes de Mimizan </a:t>
            </a:r>
            <a:r>
              <a:rPr lang="fr-FR" sz="1400" dirty="0">
                <a:latin typeface="Century Gothic" panose="020B0502020202020204" pitchFamily="34" charset="0"/>
              </a:rPr>
              <a:t>avec l’accord de la municipalité (pas de commodités </a:t>
            </a:r>
            <a:r>
              <a:rPr lang="fr-FR" sz="1400">
                <a:latin typeface="Century Gothic" panose="020B0502020202020204" pitchFamily="34" charset="0"/>
              </a:rPr>
              <a:t>sur place)</a:t>
            </a:r>
            <a:endParaRPr lang="fr-FR" sz="1400" dirty="0">
              <a:latin typeface="Century Gothic" panose="020B0502020202020204" pitchFamily="34" charset="0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9FBFCFC-E160-4B86-B2F4-69106837D696}"/>
              </a:ext>
            </a:extLst>
          </p:cNvPr>
          <p:cNvSpPr txBox="1"/>
          <p:nvPr/>
        </p:nvSpPr>
        <p:spPr>
          <a:xfrm>
            <a:off x="400593" y="4053669"/>
            <a:ext cx="698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Elle se situe à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 5 </a:t>
            </a:r>
            <a:r>
              <a:rPr lang="fr-FR" sz="1400" dirty="0">
                <a:solidFill>
                  <a:srgbClr val="3D3E44"/>
                </a:solidFill>
                <a:latin typeface="Century Gothic" panose="020B0502020202020204" pitchFamily="34" charset="0"/>
              </a:rPr>
              <a:t>k</a:t>
            </a:r>
            <a:r>
              <a:rPr lang="fr-FR" sz="1400" dirty="0">
                <a:latin typeface="Century Gothic" panose="020B0502020202020204" pitchFamily="34" charset="0"/>
              </a:rPr>
              <a:t>m (soit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9 </a:t>
            </a:r>
            <a:r>
              <a:rPr lang="fr-FR" sz="1400" dirty="0">
                <a:latin typeface="Century Gothic" panose="020B0502020202020204" pitchFamily="34" charset="0"/>
              </a:rPr>
              <a:t>min de l’école de conduite)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F7AD8E50-EED4-4FD1-B081-5CBCDFD4AAAC}"/>
              </a:ext>
            </a:extLst>
          </p:cNvPr>
          <p:cNvSpPr txBox="1"/>
          <p:nvPr/>
        </p:nvSpPr>
        <p:spPr>
          <a:xfrm>
            <a:off x="400593" y="4562551"/>
            <a:ext cx="6984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Century Gothic" panose="020B0502020202020204" pitchFamily="34" charset="0"/>
              </a:rPr>
              <a:t>Le point de RDV se fait toujours à l’école de conduite</a:t>
            </a: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B24D9A68-417E-4178-9880-A8F032B52DFE}"/>
              </a:ext>
            </a:extLst>
          </p:cNvPr>
          <p:cNvSpPr txBox="1"/>
          <p:nvPr/>
        </p:nvSpPr>
        <p:spPr>
          <a:xfrm>
            <a:off x="400593" y="5294268"/>
            <a:ext cx="81686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Century Gothic" panose="020B0502020202020204" pitchFamily="34" charset="0"/>
              </a:rPr>
              <a:t>Engagé dans une démarche qualité</a:t>
            </a:r>
            <a:r>
              <a:rPr lang="fr-FR" sz="1400" dirty="0">
                <a:latin typeface="Century Gothic" panose="020B0502020202020204" pitchFamily="34" charset="0"/>
              </a:rPr>
              <a:t>, l’auto école </a:t>
            </a:r>
            <a:r>
              <a:rPr lang="fr-FR" sz="1400" b="1" dirty="0">
                <a:solidFill>
                  <a:srgbClr val="D0363B"/>
                </a:solidFill>
                <a:latin typeface="Century Gothic" panose="020B0502020202020204" pitchFamily="34" charset="0"/>
              </a:rPr>
              <a:t>PYRAMIDES </a:t>
            </a:r>
            <a:r>
              <a:rPr lang="fr-FR" sz="1400" dirty="0">
                <a:latin typeface="Century Gothic" panose="020B0502020202020204" pitchFamily="34" charset="0"/>
              </a:rPr>
              <a:t>met à votre disposition un enseignant expert pour un groupe de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DEUX </a:t>
            </a:r>
            <a:r>
              <a:rPr lang="fr-FR" sz="1400" dirty="0">
                <a:latin typeface="Century Gothic" panose="020B0502020202020204" pitchFamily="34" charset="0"/>
              </a:rPr>
              <a:t>élèves maximum lors des </a:t>
            </a:r>
            <a:r>
              <a:rPr lang="fr-FR" sz="1400" b="1" dirty="0">
                <a:latin typeface="Century Gothic" panose="020B0502020202020204" pitchFamily="34" charset="0"/>
              </a:rPr>
              <a:t>cours de maniabilité sur plateau</a:t>
            </a:r>
            <a:r>
              <a:rPr lang="fr-FR" sz="1400" dirty="0">
                <a:latin typeface="Century Gothic" panose="020B0502020202020204" pitchFamily="34" charset="0"/>
              </a:rPr>
              <a:t>, et un groupe </a:t>
            </a:r>
            <a:r>
              <a:rPr lang="fr-FR" sz="1400" dirty="0">
                <a:solidFill>
                  <a:srgbClr val="D0363B"/>
                </a:solidFill>
                <a:latin typeface="Century Gothic" panose="020B0502020202020204" pitchFamily="34" charset="0"/>
              </a:rPr>
              <a:t>DEUX </a:t>
            </a:r>
            <a:r>
              <a:rPr lang="fr-FR" sz="1400" dirty="0">
                <a:latin typeface="Century Gothic" panose="020B0502020202020204" pitchFamily="34" charset="0"/>
              </a:rPr>
              <a:t>élèves maximum lors des</a:t>
            </a:r>
            <a:r>
              <a:rPr lang="fr-FR" sz="1400" b="1" dirty="0">
                <a:latin typeface="Century Gothic" panose="020B0502020202020204" pitchFamily="34" charset="0"/>
              </a:rPr>
              <a:t> cours de circulation</a:t>
            </a:r>
            <a:r>
              <a:rPr lang="fr-FR" sz="1400" dirty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17" name="Image 16" descr="trajet piste mot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7799" y="4032041"/>
            <a:ext cx="3678081" cy="8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88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 34">
            <a:extLst>
              <a:ext uri="{FF2B5EF4-FFF2-40B4-BE49-F238E27FC236}">
                <a16:creationId xmlns:a16="http://schemas.microsoft.com/office/drawing/2014/main" id="{B9C41840-1C05-42AB-BD5E-5232137382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917" y="635086"/>
            <a:ext cx="1962295" cy="1752509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504850" y="677137"/>
            <a:ext cx="58313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 ENJEUX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LA FORMATION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PERMIS DE CONDUIRE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0C2365E-A5F6-49BC-AF85-BD9F48BF099C}"/>
              </a:ext>
            </a:extLst>
          </p:cNvPr>
          <p:cNvSpPr/>
          <p:nvPr/>
        </p:nvSpPr>
        <p:spPr>
          <a:xfrm>
            <a:off x="504851" y="2387595"/>
            <a:ext cx="3505640" cy="3827417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6685D79-8145-4D9E-B26E-DEBB60C660BC}"/>
              </a:ext>
            </a:extLst>
          </p:cNvPr>
          <p:cNvSpPr/>
          <p:nvPr/>
        </p:nvSpPr>
        <p:spPr>
          <a:xfrm>
            <a:off x="504851" y="2605715"/>
            <a:ext cx="3505640" cy="365760"/>
          </a:xfrm>
          <a:prstGeom prst="rect">
            <a:avLst/>
          </a:prstGeom>
          <a:solidFill>
            <a:srgbClr val="D0363B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ENJEUX &amp; OBJECTIFS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3EA63D-2740-469F-8982-DB60772B46B1}"/>
              </a:ext>
            </a:extLst>
          </p:cNvPr>
          <p:cNvSpPr txBox="1"/>
          <p:nvPr/>
        </p:nvSpPr>
        <p:spPr>
          <a:xfrm>
            <a:off x="575888" y="3109828"/>
            <a:ext cx="3282079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L’obtention du permis de conduire est devenue un outil social indispensable pour une très grande partie des jeunes de notre société.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Au-delà du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plaisir de conduire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l’utilisation d’un véhicule est souvent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indispensable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pour les études, le travail ou les loisirs.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&gt;&gt; ROULER EN SÉCURITÉ EST DONC UNE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NÉCESSITÉ POUR TOUS.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L’objectif principal des écoles de conduite du réseau CER est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d’amener tout élève vers la réussite,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transmettant à chacun la maîtrise de compétences en termes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savoir-être, savoirs, savoir-faire et savoir-devenir.</a:t>
            </a:r>
            <a:b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srgbClr val="D0363B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Apprendre à conduire est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démarche éducative exigeante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devant être prise au </a:t>
            </a:r>
            <a:r>
              <a:rPr kumimoji="0" lang="fr-FR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sérieux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avec </a:t>
            </a:r>
            <a:r>
              <a:rPr kumimoji="0" lang="fr-FR" sz="1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assiduité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 </a:t>
            </a:r>
          </a:p>
        </p:txBody>
      </p:sp>
      <p:sp>
        <p:nvSpPr>
          <p:cNvPr id="45" name="Triangle rectangle 44">
            <a:extLst>
              <a:ext uri="{FF2B5EF4-FFF2-40B4-BE49-F238E27FC236}">
                <a16:creationId xmlns:a16="http://schemas.microsoft.com/office/drawing/2014/main" id="{311EB5EC-0B2D-465A-B824-D46B858C47EB}"/>
              </a:ext>
            </a:extLst>
          </p:cNvPr>
          <p:cNvSpPr/>
          <p:nvPr/>
        </p:nvSpPr>
        <p:spPr>
          <a:xfrm rot="10800000">
            <a:off x="4215143" y="2540855"/>
            <a:ext cx="4511039" cy="3996630"/>
          </a:xfrm>
          <a:prstGeom prst="rtTriangle">
            <a:avLst/>
          </a:prstGeom>
          <a:solidFill>
            <a:srgbClr val="2D2D2D"/>
          </a:solidFill>
          <a:ln w="9525"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6" name="Triangle rectangle 45">
            <a:extLst>
              <a:ext uri="{FF2B5EF4-FFF2-40B4-BE49-F238E27FC236}">
                <a16:creationId xmlns:a16="http://schemas.microsoft.com/office/drawing/2014/main" id="{7B3A8E57-7443-4574-BF81-13635290F227}"/>
              </a:ext>
            </a:extLst>
          </p:cNvPr>
          <p:cNvSpPr/>
          <p:nvPr/>
        </p:nvSpPr>
        <p:spPr>
          <a:xfrm>
            <a:off x="4203406" y="2537538"/>
            <a:ext cx="4159722" cy="3685376"/>
          </a:xfrm>
          <a:prstGeom prst="rtTriangl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5F4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221A2F-BC81-4013-BF47-6C6BFF9E6768}"/>
              </a:ext>
            </a:extLst>
          </p:cNvPr>
          <p:cNvSpPr/>
          <p:nvPr/>
        </p:nvSpPr>
        <p:spPr>
          <a:xfrm>
            <a:off x="4214258" y="2650539"/>
            <a:ext cx="4511039" cy="365760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Comment sont évalués vos progrès ? 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9A3ADCCD-25F8-479E-B6A7-39F4509B8A36}"/>
              </a:ext>
            </a:extLst>
          </p:cNvPr>
          <p:cNvSpPr txBox="1"/>
          <p:nvPr/>
        </p:nvSpPr>
        <p:spPr>
          <a:xfrm>
            <a:off x="5356746" y="3079669"/>
            <a:ext cx="3359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l’aide de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grilles de progression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permettant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valider vos acquis !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783D7752-E344-44CE-984E-E76B305B1781}"/>
              </a:ext>
            </a:extLst>
          </p:cNvPr>
          <p:cNvSpPr txBox="1"/>
          <p:nvPr/>
        </p:nvSpPr>
        <p:spPr>
          <a:xfrm>
            <a:off x="5431809" y="3408773"/>
            <a:ext cx="32847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L’enseignant évalue vos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savoirs comportementaux, techniques et environnementaux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 fil</a:t>
            </a:r>
            <a:b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 votre apprentissage. 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8B8B444C-0694-4534-9A17-E0412DB5AE2B}"/>
              </a:ext>
            </a:extLst>
          </p:cNvPr>
          <p:cNvSpPr txBox="1"/>
          <p:nvPr/>
        </p:nvSpPr>
        <p:spPr>
          <a:xfrm>
            <a:off x="6417693" y="3963107"/>
            <a:ext cx="23586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Des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tout au long de votre parcours vous permettront également de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mesurer vos progrès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ainsi vous présenter aux épreuves du permis de conduire</a:t>
            </a:r>
            <a:r>
              <a:rPr kumimoji="0" lang="fr-FR" sz="9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lorsque </a:t>
            </a:r>
            <a:r>
              <a:rPr kumimoji="0" lang="fr-FR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l’ensemble des 	compétences requises seront validées</a:t>
            </a:r>
            <a:r>
              <a:rPr kumimoji="0" lang="fr-FR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05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602297" y="520897"/>
            <a:ext cx="70635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L’EXAMEN PRATIQUE</a:t>
            </a:r>
            <a:b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 PERMIS DE CONDUIRE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A85318A-3321-4639-B737-03A4E0C072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2860">
            <a:off x="1826096" y="711781"/>
            <a:ext cx="1045382" cy="10445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A4918A1-CB1A-46D7-B60B-D22536D05AF7}"/>
              </a:ext>
            </a:extLst>
          </p:cNvPr>
          <p:cNvSpPr/>
          <p:nvPr/>
        </p:nvSpPr>
        <p:spPr>
          <a:xfrm>
            <a:off x="4865613" y="2501986"/>
            <a:ext cx="3405930" cy="3720518"/>
          </a:xfrm>
          <a:prstGeom prst="rect">
            <a:avLst/>
          </a:prstGeom>
          <a:solidFill>
            <a:srgbClr val="F5F4EE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CD46DA5-137C-4B8E-B36E-F6E11A3C1E09}"/>
              </a:ext>
            </a:extLst>
          </p:cNvPr>
          <p:cNvSpPr txBox="1"/>
          <p:nvPr/>
        </p:nvSpPr>
        <p:spPr>
          <a:xfrm>
            <a:off x="4903363" y="2875949"/>
            <a:ext cx="333043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Réaliser un parcours empruntant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voies à caractère urbain, routier et/ou autoroutier 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Suivre un itinéraire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 vous rendre vers une destination préalablement établie, en vous guidant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manière autonome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pendant une durée globale d’environ cinq minutes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Réaliser </a:t>
            </a:r>
            <a:r>
              <a:rPr lang="fr-FR" sz="1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une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manœuvre</a:t>
            </a:r>
          </a:p>
          <a:p>
            <a:pPr marL="171450" lvl="0" indent="-171450" algn="just">
              <a:buFont typeface="Wingdings" panose="05000000000000000000" pitchFamily="2" charset="2"/>
              <a:buChar char="§"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Procéder à la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vérification d’un élément technique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l’intérieur </a:t>
            </a:r>
            <a:r>
              <a:rPr lang="fr-FR" sz="1000" dirty="0">
                <a:solidFill>
                  <a:prstClr val="black"/>
                </a:solidFill>
                <a:latin typeface="Century Gothic" panose="020B0502020202020204" pitchFamily="34" charset="0"/>
              </a:rPr>
              <a:t>ou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à l’extérieur du véhicule et répondre à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question en lien avec la sécurité routière </a:t>
            </a:r>
            <a:r>
              <a:rPr lang="fr-FR" sz="1000" dirty="0">
                <a:latin typeface="Century Gothic" panose="020B0502020202020204" pitchFamily="34" charset="0"/>
              </a:rPr>
              <a:t>et à une question portant sur les notions élémentaires de premiers secours</a:t>
            </a:r>
            <a:endParaRPr kumimoji="0" lang="fr-FR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Appliquer les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règles du code de la route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notamment les limitations de vitesse s’appliquant aux élèves conducteurs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Adapter votre conduite dans un souci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d’économie de carburant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limitation de rejet de gaz à effet de serre</a:t>
            </a:r>
          </a:p>
          <a:p>
            <a:pPr marL="171450" marR="0" lvl="0" indent="-17145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Faire preuve de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courtoisie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envers les autres usagers, et notamment les plus vulnérables.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3FCF262-7430-4764-A976-6E1525BA0EA7}"/>
              </a:ext>
            </a:extLst>
          </p:cNvPr>
          <p:cNvSpPr/>
          <p:nvPr/>
        </p:nvSpPr>
        <p:spPr>
          <a:xfrm>
            <a:off x="5410899" y="2505389"/>
            <a:ext cx="2860644" cy="293615"/>
          </a:xfrm>
          <a:prstGeom prst="rect">
            <a:avLst/>
          </a:prstGeom>
          <a:solidFill>
            <a:srgbClr val="D0363B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CRITÈRES D’ÉVALUATION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D78135-B356-4814-9343-0F00D231E9BD}"/>
              </a:ext>
            </a:extLst>
          </p:cNvPr>
          <p:cNvSpPr/>
          <p:nvPr/>
        </p:nvSpPr>
        <p:spPr>
          <a:xfrm>
            <a:off x="674199" y="2182056"/>
            <a:ext cx="3650324" cy="4043494"/>
          </a:xfrm>
          <a:prstGeom prst="rect">
            <a:avLst/>
          </a:prstGeom>
          <a:solidFill>
            <a:srgbClr val="3D3E44"/>
          </a:solidFill>
          <a:ln>
            <a:solidFill>
              <a:srgbClr val="2D2D2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1B3EA63D-2740-469F-8982-DB60772B46B1}"/>
              </a:ext>
            </a:extLst>
          </p:cNvPr>
          <p:cNvSpPr txBox="1"/>
          <p:nvPr/>
        </p:nvSpPr>
        <p:spPr>
          <a:xfrm>
            <a:off x="674199" y="2282964"/>
            <a:ext cx="364921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L’épreuve pratique de l’examen du permis de conduire est évaluée par un expert :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l’inspecteur du permis de conduire et de la sécurité routière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réalisée par l’expert est basée sur des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textes réglementaires et instructions précises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qui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 fixent les modalités.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Cette évaluation consiste en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bilan des compétences 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nécessaires et fondamentales devant être acquises pour une </a:t>
            </a:r>
            <a:r>
              <a:rPr kumimoji="0" lang="fr-FR" sz="1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conduite en sécurité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car la conduite est un acte difficile qui engage une responsabilité forte.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L’expert s’attache à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valoriser vos acquis comportementaux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plutôt que vos faiblesses. Il réalise ainsi un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inventaire des points positifs et des points négatifs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restitués par rapport à une compétence donnée.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Un échange entre l’expert et vous peut s’instaurer au cours de l’épreuve.</a:t>
            </a:r>
            <a:b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endParaRPr kumimoji="0" lang="fr-FR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l’issue de l’épreuve, l’expert retranscrit de façon formelle ce bilan de compétences dans une </a:t>
            </a: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grille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d’évaluation</a:t>
            </a:r>
            <a:r>
              <a:rPr kumimoji="0" lang="fr-FR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374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C6DFF5B-12E3-4219-B015-78A51027D54D}"/>
              </a:ext>
            </a:extLst>
          </p:cNvPr>
          <p:cNvSpPr/>
          <p:nvPr/>
        </p:nvSpPr>
        <p:spPr>
          <a:xfrm>
            <a:off x="704675" y="2105636"/>
            <a:ext cx="7885652" cy="3884101"/>
          </a:xfrm>
          <a:prstGeom prst="rect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6355387B-19B5-47E9-ABD3-6F40F0EC6CBC}"/>
              </a:ext>
            </a:extLst>
          </p:cNvPr>
          <p:cNvCxnSpPr>
            <a:cxnSpLocks/>
          </p:cNvCxnSpPr>
          <p:nvPr/>
        </p:nvCxnSpPr>
        <p:spPr>
          <a:xfrm>
            <a:off x="872675" y="3473042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B5A2DFD-3A65-4A40-98B6-4C409BBAE29A}"/>
              </a:ext>
            </a:extLst>
          </p:cNvPr>
          <p:cNvCxnSpPr>
            <a:cxnSpLocks/>
          </p:cNvCxnSpPr>
          <p:nvPr/>
        </p:nvCxnSpPr>
        <p:spPr>
          <a:xfrm>
            <a:off x="872675" y="4627929"/>
            <a:ext cx="7457593" cy="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ZoneTexte 2">
            <a:extLst>
              <a:ext uri="{FF2B5EF4-FFF2-40B4-BE49-F238E27FC236}">
                <a16:creationId xmlns:a16="http://schemas.microsoft.com/office/drawing/2014/main" id="{4DCE01D8-54BC-498C-AFA8-0ED069929515}"/>
              </a:ext>
            </a:extLst>
          </p:cNvPr>
          <p:cNvSpPr txBox="1"/>
          <p:nvPr/>
        </p:nvSpPr>
        <p:spPr>
          <a:xfrm>
            <a:off x="3088548" y="2294365"/>
            <a:ext cx="5241711" cy="1077218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 permet d’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estimer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le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nombre d’heures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dont l’élève aura besoin pour obtenir son permis de conduire dans les meilleures conditions d’apprentissage, et ainsi qu’une proposition chiffrée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47E113FB-0944-4631-8570-64DDFB43B9E6}"/>
              </a:ext>
            </a:extLst>
          </p:cNvPr>
          <p:cNvCxnSpPr>
            <a:cxnSpLocks/>
          </p:cNvCxnSpPr>
          <p:nvPr/>
        </p:nvCxnSpPr>
        <p:spPr>
          <a:xfrm>
            <a:off x="2954323" y="2283181"/>
            <a:ext cx="0" cy="3396200"/>
          </a:xfrm>
          <a:prstGeom prst="line">
            <a:avLst/>
          </a:prstGeom>
          <a:ln w="12700">
            <a:solidFill>
              <a:srgbClr val="2D2D2D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EDF2CD46-4E6C-4D90-9DDF-7F5E1060CA78}"/>
              </a:ext>
            </a:extLst>
          </p:cNvPr>
          <p:cNvSpPr/>
          <p:nvPr/>
        </p:nvSpPr>
        <p:spPr>
          <a:xfrm>
            <a:off x="3134587" y="4733206"/>
            <a:ext cx="5107475" cy="998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prérequis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en matière de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connaissances des règles du code de la route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en matière de conduite d’un véhicule ; 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expériences vécues en tant qu’usager de la route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compétences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psychomotrices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;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- vos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motivations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D8F9512-0D78-4B93-84CB-A8CA63C7EA1D}"/>
              </a:ext>
            </a:extLst>
          </p:cNvPr>
          <p:cNvSpPr txBox="1"/>
          <p:nvPr/>
        </p:nvSpPr>
        <p:spPr>
          <a:xfrm>
            <a:off x="4229721" y="3665764"/>
            <a:ext cx="3919913" cy="830997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ORDINATEUR OU SIMULATEUR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 réalisée avec un formateur </a:t>
            </a:r>
            <a:b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Évaluation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cognitive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effectuée sur le logiciel </a:t>
            </a:r>
            <a:r>
              <a:rPr kumimoji="0" lang="fr-FR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EasyEvaluation</a:t>
            </a:r>
            <a:r>
              <a:rPr kumimoji="0" lang="fr-FR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de Codes Rousseau Ou sur Oscar2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36157B30-8345-4566-A663-6548EED20C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777" y="3675207"/>
            <a:ext cx="732917" cy="732331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2C941D62-4C42-40A1-BAFF-B31856F0A488}"/>
              </a:ext>
            </a:extLst>
          </p:cNvPr>
          <p:cNvSpPr txBox="1"/>
          <p:nvPr/>
        </p:nvSpPr>
        <p:spPr>
          <a:xfrm>
            <a:off x="872675" y="2564376"/>
            <a:ext cx="1442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OBJECTIFS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8E80094-B27A-44A7-A930-B915914C3157}"/>
              </a:ext>
            </a:extLst>
          </p:cNvPr>
          <p:cNvSpPr txBox="1"/>
          <p:nvPr/>
        </p:nvSpPr>
        <p:spPr>
          <a:xfrm>
            <a:off x="872675" y="3633262"/>
            <a:ext cx="18609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MOYEN UTILISÉ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B0EFC40-2528-46E4-B8D6-C66307CDEFC5}"/>
              </a:ext>
            </a:extLst>
          </p:cNvPr>
          <p:cNvSpPr txBox="1"/>
          <p:nvPr/>
        </p:nvSpPr>
        <p:spPr>
          <a:xfrm>
            <a:off x="872675" y="4808544"/>
            <a:ext cx="1913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COMPÉTENCES</a:t>
            </a:r>
            <a:b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8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EVALUÉES</a:t>
            </a:r>
          </a:p>
        </p:txBody>
      </p:sp>
      <p:sp>
        <p:nvSpPr>
          <p:cNvPr id="30" name="Rectangle : avec coins arrondis en diagonale 29">
            <a:extLst>
              <a:ext uri="{FF2B5EF4-FFF2-40B4-BE49-F238E27FC236}">
                <a16:creationId xmlns:a16="http://schemas.microsoft.com/office/drawing/2014/main" id="{06031867-3ABC-4678-AC02-33D1C808B703}"/>
              </a:ext>
            </a:extLst>
          </p:cNvPr>
          <p:cNvSpPr/>
          <p:nvPr/>
        </p:nvSpPr>
        <p:spPr>
          <a:xfrm>
            <a:off x="7097095" y="1585519"/>
            <a:ext cx="1342230" cy="836072"/>
          </a:xfrm>
          <a:prstGeom prst="round2Diag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Durée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: </a:t>
            </a:r>
            <a:b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45 min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1348740-F9AC-4B55-87D3-95D99674C6D4}"/>
              </a:ext>
            </a:extLst>
          </p:cNvPr>
          <p:cNvSpPr txBox="1"/>
          <p:nvPr/>
        </p:nvSpPr>
        <p:spPr>
          <a:xfrm>
            <a:off x="1602297" y="704675"/>
            <a:ext cx="7063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TOUT SAVOIR SUR</a:t>
            </a:r>
            <a:br>
              <a:rPr kumimoji="0" lang="fr-FR" sz="3200" b="1" i="0" u="sng" strike="noStrike" kern="1200" cap="none" spc="0" normalizeH="0" baseline="0" noProof="0" dirty="0">
                <a:ln>
                  <a:noFill/>
                </a:ln>
                <a:solidFill>
                  <a:srgbClr val="D0363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</a:br>
            <a:r>
              <a:rPr kumimoji="0" lang="fr-FR" sz="32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L’ÉVALUATION DE DÉPART</a:t>
            </a:r>
          </a:p>
        </p:txBody>
      </p:sp>
    </p:spTree>
    <p:extLst>
      <p:ext uri="{BB962C8B-B14F-4D97-AF65-F5344CB8AC3E}">
        <p14:creationId xmlns:p14="http://schemas.microsoft.com/office/powerpoint/2010/main" val="2340323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D7BA886F-C2E8-4146-B812-56E38284AC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22" y="728518"/>
            <a:ext cx="2286181" cy="1525925"/>
          </a:xfrm>
          <a:prstGeom prst="rect">
            <a:avLst/>
          </a:prstGeo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D7DF4503-5260-4DF6-91A6-AEC9A57CB0A5}"/>
              </a:ext>
            </a:extLst>
          </p:cNvPr>
          <p:cNvSpPr/>
          <p:nvPr/>
        </p:nvSpPr>
        <p:spPr>
          <a:xfrm>
            <a:off x="8159931" y="6222914"/>
            <a:ext cx="653143" cy="143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53" name="Triangle rectangle 52">
            <a:extLst>
              <a:ext uri="{FF2B5EF4-FFF2-40B4-BE49-F238E27FC236}">
                <a16:creationId xmlns:a16="http://schemas.microsoft.com/office/drawing/2014/main" id="{999EF177-2EDD-47E4-A3E8-0E1AC2F887E8}"/>
              </a:ext>
            </a:extLst>
          </p:cNvPr>
          <p:cNvSpPr/>
          <p:nvPr/>
        </p:nvSpPr>
        <p:spPr>
          <a:xfrm rot="10800000">
            <a:off x="8456631" y="6366154"/>
            <a:ext cx="281287" cy="201146"/>
          </a:xfrm>
          <a:prstGeom prst="rtTriangle">
            <a:avLst/>
          </a:prstGeom>
          <a:solidFill>
            <a:srgbClr val="F5F4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D0C19008-7AA4-4623-8D02-0E973CE8FD4D}"/>
              </a:ext>
            </a:extLst>
          </p:cNvPr>
          <p:cNvSpPr txBox="1"/>
          <p:nvPr/>
        </p:nvSpPr>
        <p:spPr>
          <a:xfrm>
            <a:off x="1868878" y="667515"/>
            <a:ext cx="6728396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fr-FR" sz="3200" b="1" u="sng" dirty="0">
                <a:solidFill>
                  <a:srgbClr val="D0363B"/>
                </a:solidFill>
                <a:latin typeface="Century Gothic" panose="020B0502020202020204" pitchFamily="34" charset="0"/>
              </a:rPr>
              <a:t>POURQUOI CHOISIR</a:t>
            </a:r>
            <a:br>
              <a:rPr lang="fr-FR" sz="3200" b="1" u="sng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LA CONDUITE</a:t>
            </a:r>
            <a:br>
              <a:rPr lang="fr-FR" sz="3200" u="sng" dirty="0">
                <a:latin typeface="Century Gothic" panose="020B0502020202020204" pitchFamily="34" charset="0"/>
              </a:rPr>
            </a:br>
            <a:r>
              <a:rPr lang="fr-FR" sz="3200" u="sng" dirty="0">
                <a:latin typeface="Century Gothic" panose="020B0502020202020204" pitchFamily="34" charset="0"/>
              </a:rPr>
              <a:t>ACCOMPAGNÉE 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0B8F02-A21B-4F01-8BD7-3FF2D7558BA7}"/>
              </a:ext>
            </a:extLst>
          </p:cNvPr>
          <p:cNvSpPr/>
          <p:nvPr/>
        </p:nvSpPr>
        <p:spPr>
          <a:xfrm>
            <a:off x="706645" y="2442123"/>
            <a:ext cx="4998830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1/ Se former dans la durée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C364BB3-677A-437C-8973-ECA934A59E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4652838"/>
            <a:ext cx="1471907" cy="147190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EDA352A-7D18-4DDB-B377-00DE909D91D9}"/>
              </a:ext>
            </a:extLst>
          </p:cNvPr>
          <p:cNvSpPr txBox="1"/>
          <p:nvPr/>
        </p:nvSpPr>
        <p:spPr>
          <a:xfrm>
            <a:off x="706645" y="2811379"/>
            <a:ext cx="68789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Century Gothic" panose="020B0502020202020204" pitchFamily="34" charset="0"/>
              </a:rPr>
              <a:t>Formation accessible </a:t>
            </a:r>
            <a:r>
              <a:rPr lang="fr-FR" sz="1200" b="1" dirty="0">
                <a:latin typeface="Century Gothic" panose="020B0502020202020204" pitchFamily="34" charset="0"/>
              </a:rPr>
              <a:t>à partir de 15 ans </a:t>
            </a:r>
            <a:r>
              <a:rPr lang="fr-FR" sz="1200" dirty="0">
                <a:latin typeface="Century Gothic" panose="020B0502020202020204" pitchFamily="34" charset="0"/>
              </a:rPr>
              <a:t>avec un passage d’examen </a:t>
            </a:r>
            <a:r>
              <a:rPr lang="fr-FR" sz="1200" b="1" dirty="0">
                <a:latin typeface="Century Gothic" panose="020B0502020202020204" pitchFamily="34" charset="0"/>
              </a:rPr>
              <a:t>dès 17 ans  !</a:t>
            </a:r>
            <a:endParaRPr lang="fr-FR" sz="1200" dirty="0">
              <a:latin typeface="Century Gothic" panose="020B0502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400ACB1-4413-42BE-9A69-3E782E1205B1}"/>
              </a:ext>
            </a:extLst>
          </p:cNvPr>
          <p:cNvSpPr/>
          <p:nvPr/>
        </p:nvSpPr>
        <p:spPr>
          <a:xfrm>
            <a:off x="713064" y="3373979"/>
            <a:ext cx="3733101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2992154-39BB-4C46-B114-0AC806847587}"/>
              </a:ext>
            </a:extLst>
          </p:cNvPr>
          <p:cNvSpPr/>
          <p:nvPr/>
        </p:nvSpPr>
        <p:spPr>
          <a:xfrm>
            <a:off x="4555221" y="3372000"/>
            <a:ext cx="3907829" cy="1245645"/>
          </a:xfrm>
          <a:prstGeom prst="rect">
            <a:avLst/>
          </a:prstGeom>
          <a:solidFill>
            <a:srgbClr val="3D3E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Century Gothic" panose="020B0502020202020204" pitchFamily="34" charset="0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FC20745-20FC-4D86-8491-2194BE88FA20}"/>
              </a:ext>
            </a:extLst>
          </p:cNvPr>
          <p:cNvSpPr txBox="1"/>
          <p:nvPr/>
        </p:nvSpPr>
        <p:spPr>
          <a:xfrm>
            <a:off x="724650" y="3452739"/>
            <a:ext cx="3460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évaluation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préalable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théorique</a:t>
            </a:r>
          </a:p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examen théorique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formation pratique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(20h de cours minimum)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0AEEC-D4DE-4341-9722-B4641A5A2ED6}"/>
              </a:ext>
            </a:extLst>
          </p:cNvPr>
          <p:cNvSpPr/>
          <p:nvPr/>
        </p:nvSpPr>
        <p:spPr>
          <a:xfrm>
            <a:off x="706645" y="3154775"/>
            <a:ext cx="7749986" cy="244091"/>
          </a:xfrm>
          <a:prstGeom prst="rect">
            <a:avLst/>
          </a:prstGeom>
          <a:solidFill>
            <a:srgbClr val="F5F4EE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B9B3BE-6241-43FE-A762-A897AD34DD33}"/>
              </a:ext>
            </a:extLst>
          </p:cNvPr>
          <p:cNvSpPr txBox="1"/>
          <p:nvPr/>
        </p:nvSpPr>
        <p:spPr>
          <a:xfrm>
            <a:off x="713064" y="3149718"/>
            <a:ext cx="2418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1 : FORMATION INITIALE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6B30643B-797C-431A-935E-BEB0658CE1FC}"/>
              </a:ext>
            </a:extLst>
          </p:cNvPr>
          <p:cNvSpPr txBox="1"/>
          <p:nvPr/>
        </p:nvSpPr>
        <p:spPr>
          <a:xfrm>
            <a:off x="5494786" y="3139988"/>
            <a:ext cx="30354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PHASE 2 : CONDUITE ACCOMPAGNÉE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BF5C8C54-508A-4359-9765-10AFB3E37188}"/>
              </a:ext>
            </a:extLst>
          </p:cNvPr>
          <p:cNvSpPr txBox="1"/>
          <p:nvPr/>
        </p:nvSpPr>
        <p:spPr>
          <a:xfrm>
            <a:off x="4555221" y="3468630"/>
            <a:ext cx="39750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rendez-vous préalable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d’une durée minimum de 2h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Une phase de conduite d’un an minimum sur au moins </a:t>
            </a: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3000 km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, en compagnie d’un ou plusieurs accompagnateurs</a:t>
            </a:r>
            <a:b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r-FR" sz="11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Deux rendez-vous pédagogiques </a:t>
            </a:r>
            <a:r>
              <a:rPr lang="fr-FR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de 3h au cours de la phase de conduite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581E4E-A91F-4AF3-AEE5-7EB586EF5BA5}"/>
              </a:ext>
            </a:extLst>
          </p:cNvPr>
          <p:cNvSpPr/>
          <p:nvPr/>
        </p:nvSpPr>
        <p:spPr>
          <a:xfrm>
            <a:off x="706645" y="4948699"/>
            <a:ext cx="4992411" cy="327184"/>
          </a:xfrm>
          <a:prstGeom prst="rect">
            <a:avLst/>
          </a:prstGeom>
          <a:solidFill>
            <a:srgbClr val="D036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b="1" dirty="0">
                <a:latin typeface="Century Gothic" panose="020B0502020202020204" pitchFamily="34" charset="0"/>
              </a:rPr>
              <a:t>2/ Augmenter ses chances de réussite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5064BFD3-DCF5-4DAA-8B8E-082AA6EBCE9B}"/>
              </a:ext>
            </a:extLst>
          </p:cNvPr>
          <p:cNvSpPr txBox="1"/>
          <p:nvPr/>
        </p:nvSpPr>
        <p:spPr>
          <a:xfrm>
            <a:off x="706645" y="5347591"/>
            <a:ext cx="68789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latin typeface="Century Gothic" panose="020B0502020202020204" pitchFamily="34" charset="0"/>
              </a:rPr>
              <a:t>74% de taux de réussite </a:t>
            </a:r>
            <a:r>
              <a:rPr lang="fr-FR" sz="1200" dirty="0">
                <a:latin typeface="Century Gothic" panose="020B0502020202020204" pitchFamily="34" charset="0"/>
              </a:rPr>
              <a:t>contre 55% pour la filière B traditionnelle</a:t>
            </a:r>
            <a:br>
              <a:rPr lang="fr-FR" sz="1200" dirty="0">
                <a:latin typeface="Century Gothic" panose="020B0502020202020204" pitchFamily="34" charset="0"/>
              </a:rPr>
            </a:br>
            <a:r>
              <a:rPr lang="fr-FR" sz="1200" dirty="0">
                <a:latin typeface="Century Gothic" panose="020B0502020202020204" pitchFamily="34" charset="0"/>
              </a:rPr>
              <a:t>La conduite accompagnée garantie une </a:t>
            </a:r>
            <a:r>
              <a:rPr lang="fr-FR" sz="1200" b="1" dirty="0">
                <a:latin typeface="Century Gothic" panose="020B0502020202020204" pitchFamily="34" charset="0"/>
              </a:rPr>
              <a:t>meilleure sécurité </a:t>
            </a:r>
          </a:p>
        </p:txBody>
      </p:sp>
    </p:spTree>
    <p:extLst>
      <p:ext uri="{BB962C8B-B14F-4D97-AF65-F5344CB8AC3E}">
        <p14:creationId xmlns:p14="http://schemas.microsoft.com/office/powerpoint/2010/main" val="2077256134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ersonnalisé 1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2302</Words>
  <Application>Microsoft Office PowerPoint</Application>
  <PresentationFormat>Affichage à l'écran (4:3)</PresentationFormat>
  <Paragraphs>279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Century Gothic</vt:lpstr>
      <vt:lpstr>Wingdings</vt:lpstr>
      <vt:lpstr>Calibri</vt:lpstr>
      <vt:lpstr>Montserrat</vt:lpstr>
      <vt:lpstr>Arial</vt:lpstr>
      <vt:lpstr>Conception personnalisée</vt:lpstr>
      <vt:lpstr>Thème Office</vt:lpstr>
      <vt:lpstr>Présentation PowerPoint</vt:lpstr>
      <vt:lpstr>Nos FORMATIONS AUTO</vt:lpstr>
      <vt:lpstr>Nos FORMATIONS 2 ROUES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Parcours de formation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Elisabeth</dc:creator>
  <cp:lastModifiedBy>cer pyramides fabrice</cp:lastModifiedBy>
  <cp:revision>160</cp:revision>
  <cp:lastPrinted>2018-06-11T14:13:36Z</cp:lastPrinted>
  <dcterms:created xsi:type="dcterms:W3CDTF">2016-11-16T10:38:42Z</dcterms:created>
  <dcterms:modified xsi:type="dcterms:W3CDTF">2026-02-27T08:09:03Z</dcterms:modified>
</cp:coreProperties>
</file>